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5"/>
  </p:notesMasterIdLst>
  <p:handoutMasterIdLst>
    <p:handoutMasterId r:id="rId56"/>
  </p:handoutMasterIdLst>
  <p:sldIdLst>
    <p:sldId id="603" r:id="rId8"/>
    <p:sldId id="739" r:id="rId9"/>
    <p:sldId id="2621" r:id="rId10"/>
    <p:sldId id="2666" r:id="rId11"/>
    <p:sldId id="2607" r:id="rId12"/>
    <p:sldId id="2611" r:id="rId13"/>
    <p:sldId id="2642" r:id="rId14"/>
    <p:sldId id="2643" r:id="rId15"/>
    <p:sldId id="2645" r:id="rId16"/>
    <p:sldId id="2646" r:id="rId17"/>
    <p:sldId id="2612" r:id="rId18"/>
    <p:sldId id="2635" r:id="rId19"/>
    <p:sldId id="2647" r:id="rId20"/>
    <p:sldId id="2648" r:id="rId21"/>
    <p:sldId id="2650" r:id="rId22"/>
    <p:sldId id="2651" r:id="rId23"/>
    <p:sldId id="2652" r:id="rId24"/>
    <p:sldId id="2654" r:id="rId25"/>
    <p:sldId id="2653" r:id="rId26"/>
    <p:sldId id="2655" r:id="rId27"/>
    <p:sldId id="2657" r:id="rId28"/>
    <p:sldId id="2658" r:id="rId29"/>
    <p:sldId id="2656" r:id="rId30"/>
    <p:sldId id="2661" r:id="rId31"/>
    <p:sldId id="2659" r:id="rId32"/>
    <p:sldId id="2660" r:id="rId33"/>
    <p:sldId id="2662" r:id="rId34"/>
    <p:sldId id="2629" r:id="rId35"/>
    <p:sldId id="2668" r:id="rId36"/>
    <p:sldId id="2667" r:id="rId37"/>
    <p:sldId id="2671" r:id="rId38"/>
    <p:sldId id="2672" r:id="rId39"/>
    <p:sldId id="2670" r:id="rId40"/>
    <p:sldId id="2673" r:id="rId41"/>
    <p:sldId id="2674" r:id="rId42"/>
    <p:sldId id="2675" r:id="rId43"/>
    <p:sldId id="2676" r:id="rId44"/>
    <p:sldId id="2669" r:id="rId45"/>
    <p:sldId id="2664" r:id="rId46"/>
    <p:sldId id="2619" r:id="rId47"/>
    <p:sldId id="2613" r:id="rId48"/>
    <p:sldId id="2641" r:id="rId49"/>
    <p:sldId id="2626" r:id="rId50"/>
    <p:sldId id="2614" r:id="rId51"/>
    <p:sldId id="2665" r:id="rId52"/>
    <p:sldId id="2649" r:id="rId53"/>
    <p:sldId id="582" r:id="rId5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595757"/>
    <a:srgbClr val="66BA36"/>
    <a:srgbClr val="1D1D1A"/>
    <a:srgbClr val="0432FF"/>
    <a:srgbClr val="0096FF"/>
    <a:srgbClr val="F2F2F2"/>
    <a:srgbClr val="4F81BD"/>
    <a:srgbClr val="E2F9D0"/>
    <a:srgbClr val="22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9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3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2024/5/17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1.09344" TargetMode="External"/><Relationship Id="rId2" Type="http://schemas.openxmlformats.org/officeDocument/2006/relationships/hyperlink" Target="https://arxiv.org/abs/2104.02133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2109.13226" TargetMode="External"/><Relationship Id="rId5" Type="http://schemas.openxmlformats.org/officeDocument/2006/relationships/hyperlink" Target="https://arxiv.org/abs/2006.11477" TargetMode="External"/><Relationship Id="rId4" Type="http://schemas.openxmlformats.org/officeDocument/2006/relationships/hyperlink" Target="https://arxiv.org/abs/2106.06909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4E7195-FD96-AA4E-B2E1-5AD907CA5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296" y="0"/>
            <a:ext cx="13080321" cy="6858000"/>
          </a:xfrm>
          <a:prstGeom prst="rect">
            <a:avLst/>
          </a:prstGeom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892629" y="1388862"/>
            <a:ext cx="10755086" cy="4440082"/>
          </a:xfrm>
          <a:prstGeom prst="roundRect">
            <a:avLst>
              <a:gd name="adj" fmla="val 931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0083" y="4770859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>
                  <a:lumMod val="50000"/>
                </a:schemeClr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238" y="4709823"/>
            <a:ext cx="876023" cy="876023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47EA4D-E20C-9E4D-B094-682BB53186CF}"/>
              </a:ext>
            </a:extLst>
          </p:cNvPr>
          <p:cNvSpPr/>
          <p:nvPr/>
        </p:nvSpPr>
        <p:spPr>
          <a:xfrm>
            <a:off x="1016629" y="1710377"/>
            <a:ext cx="10163504" cy="3489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9600" b="1" kern="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OpenAI</a:t>
            </a:r>
            <a:r>
              <a:rPr lang="zh-CN" altLang="en-US" sz="9600" b="1" kern="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kern="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GPT-4o</a:t>
            </a:r>
          </a:p>
          <a:p>
            <a:pPr algn="r">
              <a:lnSpc>
                <a:spcPct val="120000"/>
              </a:lnSpc>
            </a:pPr>
            <a:r>
              <a:rPr lang="zh-CN" altLang="en-US" sz="9600" b="1" kern="0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深度解读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7A9F5E-8C54-894A-8DC2-CC673AF3D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60443"/>
            <a:ext cx="10963473" cy="589190"/>
          </a:xfrm>
        </p:spPr>
        <p:txBody>
          <a:bodyPr/>
          <a:lstStyle/>
          <a:p>
            <a:r>
              <a:rPr lang="zh-CN" altLang="en-US" dirty="0"/>
              <a:t>相关项目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F63A45-CB86-594D-8183-C34EE3C6AF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751" y="3276600"/>
            <a:ext cx="11161239" cy="3243944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941300-6A63-6E4F-B259-6096D3A9D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51" y="1147604"/>
            <a:ext cx="11161239" cy="1933443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652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2.</a:t>
            </a:r>
            <a:r>
              <a:rPr lang="zh-CN" altLang="en-US" dirty="0"/>
              <a:t> 相关技术回顾</a:t>
            </a:r>
          </a:p>
        </p:txBody>
      </p:sp>
    </p:spTree>
    <p:extLst>
      <p:ext uri="{BB962C8B-B14F-4D97-AF65-F5344CB8AC3E}">
        <p14:creationId xmlns:p14="http://schemas.microsoft.com/office/powerpoint/2010/main" val="407273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B54ACD-0902-124E-AABA-36DA6875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36" y="558414"/>
            <a:ext cx="10963473" cy="589190"/>
          </a:xfrm>
        </p:spPr>
        <p:txBody>
          <a:bodyPr/>
          <a:lstStyle/>
          <a:p>
            <a:r>
              <a:rPr lang="en-US" altLang="zh-CN" dirty="0"/>
              <a:t>Whisper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B47667-013D-9F4A-BE8C-0D458AB1724E}"/>
              </a:ext>
            </a:extLst>
          </p:cNvPr>
          <p:cNvSpPr/>
          <p:nvPr/>
        </p:nvSpPr>
        <p:spPr>
          <a:xfrm>
            <a:off x="8224775" y="778272"/>
            <a:ext cx="334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Gill Sans MT" panose="020B0502020104020203" pitchFamily="34" charset="0"/>
              </a:rPr>
              <a:t>https://github.com/openai/whisper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02F420-8619-3E42-B6DD-87AEC97A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2" y="1242182"/>
            <a:ext cx="11323097" cy="517592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FB43FF9-7824-0944-879C-B812ED5D6C3B}"/>
              </a:ext>
            </a:extLst>
          </p:cNvPr>
          <p:cNvSpPr/>
          <p:nvPr/>
        </p:nvSpPr>
        <p:spPr>
          <a:xfrm>
            <a:off x="436832" y="631371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730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8492B0E-8645-924E-92E7-C1C1CA02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78" y="537910"/>
            <a:ext cx="10963473" cy="589190"/>
          </a:xfrm>
        </p:spPr>
        <p:txBody>
          <a:bodyPr/>
          <a:lstStyle/>
          <a:p>
            <a:r>
              <a:rPr lang="en-US" altLang="zh-CN" dirty="0"/>
              <a:t>Whisper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5F13CA-6321-1945-B417-E9A60EC95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142" y="1180262"/>
            <a:ext cx="8868515" cy="5177090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01DC7D00-C80F-FE47-A0BD-8906A4CC8643}"/>
              </a:ext>
            </a:extLst>
          </p:cNvPr>
          <p:cNvSpPr/>
          <p:nvPr/>
        </p:nvSpPr>
        <p:spPr>
          <a:xfrm>
            <a:off x="632774" y="610867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715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C7705A-7D5C-8848-95A4-57FE93FC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63" y="528797"/>
            <a:ext cx="10963473" cy="589190"/>
          </a:xfrm>
        </p:spPr>
        <p:txBody>
          <a:bodyPr/>
          <a:lstStyle/>
          <a:p>
            <a:r>
              <a:rPr lang="en-US" altLang="zh-CN" dirty="0"/>
              <a:t>Whisper</a:t>
            </a:r>
            <a:r>
              <a:rPr lang="zh-CN" altLang="en-US" dirty="0"/>
              <a:t> 作用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001E06-EE35-9E42-A6C3-69E2D722DA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714" y="1327512"/>
            <a:ext cx="2981234" cy="50016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0F679D-8F5A-FE43-820E-43D07842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053" y="1327512"/>
            <a:ext cx="7026185" cy="5001691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005776AF-3D2F-DF47-99CF-EAF794404EF5}"/>
              </a:ext>
            </a:extLst>
          </p:cNvPr>
          <p:cNvSpPr/>
          <p:nvPr/>
        </p:nvSpPr>
        <p:spPr>
          <a:xfrm>
            <a:off x="491259" y="601754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2710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4B7C2A-08FD-2B48-AB67-A050BD0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715" y="513806"/>
            <a:ext cx="10963473" cy="589190"/>
          </a:xfrm>
        </p:spPr>
        <p:txBody>
          <a:bodyPr/>
          <a:lstStyle/>
          <a:p>
            <a:r>
              <a:rPr lang="en-US" altLang="zh-CN" dirty="0"/>
              <a:t>Whisper</a:t>
            </a:r>
            <a:r>
              <a:rPr lang="zh-CN" altLang="en-US" dirty="0"/>
              <a:t> 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2A2C68-C046-A84F-963B-AE601D6A2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05057" y="1349284"/>
            <a:ext cx="3782051" cy="4994910"/>
          </a:xfrm>
        </p:spPr>
        <p:txBody>
          <a:bodyPr/>
          <a:lstStyle/>
          <a:p>
            <a:r>
              <a:rPr lang="en-US" altLang="zh-CN" dirty="0"/>
              <a:t>Whisper</a:t>
            </a:r>
            <a:r>
              <a:rPr lang="zh-CN" altLang="en-US" dirty="0"/>
              <a:t> 使用 </a:t>
            </a:r>
            <a:r>
              <a:rPr lang="en-US" altLang="zh-CN" dirty="0"/>
              <a:t>680k</a:t>
            </a:r>
            <a:r>
              <a:rPr lang="zh-CN" altLang="en-US" dirty="0"/>
              <a:t> 小时的音频数据训练（这些数据包括各种语言、口音、说话速度和背景噪声等），通过学习音频信号中的特征和模式，最终实现对语音的准确识别。</a:t>
            </a:r>
            <a:endParaRPr lang="en-US" altLang="zh-CN" dirty="0"/>
          </a:p>
          <a:p>
            <a:r>
              <a:rPr lang="zh-CN" altLang="en-US" dirty="0"/>
              <a:t>先将信号转换为频谱图，然后使用 </a:t>
            </a:r>
            <a:r>
              <a:rPr lang="en-US" altLang="zh-CN" dirty="0"/>
              <a:t>Mel</a:t>
            </a:r>
            <a:r>
              <a:rPr lang="zh-CN" altLang="en-US" dirty="0"/>
              <a:t> 频率倒谱系数（</a:t>
            </a:r>
            <a:r>
              <a:rPr lang="en-US" altLang="zh-CN" dirty="0"/>
              <a:t>MFCC</a:t>
            </a:r>
            <a:r>
              <a:rPr lang="zh-CN" altLang="en-US" dirty="0"/>
              <a:t>）特征提取法，将频谱图转换为特征向量。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67B252-6FFF-114A-B8FD-F9E663BE8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5" y="1223803"/>
            <a:ext cx="6938803" cy="5257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1D5A6C9-7B4F-F742-B5F6-B218710D1BC6}"/>
              </a:ext>
            </a:extLst>
          </p:cNvPr>
          <p:cNvSpPr/>
          <p:nvPr/>
        </p:nvSpPr>
        <p:spPr>
          <a:xfrm>
            <a:off x="566111" y="1223803"/>
            <a:ext cx="2718279" cy="32175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3F50A43-1BDB-2548-A9DD-16367415A853}"/>
              </a:ext>
            </a:extLst>
          </p:cNvPr>
          <p:cNvSpPr/>
          <p:nvPr/>
        </p:nvSpPr>
        <p:spPr>
          <a:xfrm>
            <a:off x="566111" y="586763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9902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4B7C2A-08FD-2B48-AB67-A050BD0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59" y="513806"/>
            <a:ext cx="10963473" cy="589190"/>
          </a:xfrm>
        </p:spPr>
        <p:txBody>
          <a:bodyPr/>
          <a:lstStyle/>
          <a:p>
            <a:r>
              <a:rPr lang="en-US" altLang="zh-CN" dirty="0"/>
              <a:t>Whisper</a:t>
            </a:r>
            <a:r>
              <a:rPr lang="zh-CN" altLang="en-US" dirty="0"/>
              <a:t> 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2A2C68-C046-A84F-963B-AE601D6A2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05057" y="1349284"/>
            <a:ext cx="3782051" cy="4994910"/>
          </a:xfrm>
        </p:spPr>
        <p:txBody>
          <a:bodyPr/>
          <a:lstStyle/>
          <a:p>
            <a:r>
              <a:rPr lang="en-US" altLang="zh-CN" dirty="0"/>
              <a:t>Whisper</a:t>
            </a:r>
            <a:r>
              <a:rPr lang="zh-CN" altLang="en-US" dirty="0"/>
              <a:t> 将特征向量作为输入，将其与对应文本标签进行匹配。通过反向传播算法，不断调整神经网络的权重和偏置，使得模型能够更准确地预测语音对应的文本。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CTC</a:t>
            </a:r>
            <a:r>
              <a:rPr lang="zh-CN" altLang="en-US" dirty="0"/>
              <a:t>（</a:t>
            </a:r>
            <a:r>
              <a:rPr lang="en-US" altLang="zh-CN" dirty="0"/>
              <a:t>Connectionist Temporal Classification</a:t>
            </a:r>
            <a:r>
              <a:rPr lang="zh-CN" altLang="en-US" dirty="0"/>
              <a:t>）解码算法，将输出概率分布映射到最可能的文本序列。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67B252-6FFF-114A-B8FD-F9E663BE8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5" y="1223803"/>
            <a:ext cx="6938803" cy="5257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5B216A-6CC4-7E46-999D-C99B5A40DE23}"/>
              </a:ext>
            </a:extLst>
          </p:cNvPr>
          <p:cNvSpPr/>
          <p:nvPr/>
        </p:nvSpPr>
        <p:spPr>
          <a:xfrm>
            <a:off x="3984171" y="3581401"/>
            <a:ext cx="1284515" cy="820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D325C2-4F35-8A49-924E-155C2C7658E1}"/>
              </a:ext>
            </a:extLst>
          </p:cNvPr>
          <p:cNvSpPr/>
          <p:nvPr/>
        </p:nvSpPr>
        <p:spPr>
          <a:xfrm>
            <a:off x="609655" y="586763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6479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4B7C2A-08FD-2B48-AB67-A050BD0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59" y="513806"/>
            <a:ext cx="10963473" cy="589190"/>
          </a:xfrm>
        </p:spPr>
        <p:txBody>
          <a:bodyPr/>
          <a:lstStyle/>
          <a:p>
            <a:r>
              <a:rPr lang="en-US" altLang="zh-CN" dirty="0"/>
              <a:t>Whisper</a:t>
            </a:r>
            <a:r>
              <a:rPr lang="zh-CN" altLang="en-US" dirty="0"/>
              <a:t> 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2A2C68-C046-A84F-963B-AE601D6A2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05057" y="1349284"/>
            <a:ext cx="3782051" cy="4994910"/>
          </a:xfrm>
        </p:spPr>
        <p:txBody>
          <a:bodyPr/>
          <a:lstStyle/>
          <a:p>
            <a:r>
              <a:rPr lang="en-US" altLang="zh-CN" dirty="0"/>
              <a:t>Whisper</a:t>
            </a:r>
            <a:r>
              <a:rPr lang="zh-CN" altLang="en-US" dirty="0"/>
              <a:t> 使用经典 </a:t>
            </a:r>
            <a:r>
              <a:rPr lang="en-US" altLang="zh-CN" dirty="0"/>
              <a:t>Seq2Seq</a:t>
            </a:r>
            <a:r>
              <a:rPr lang="zh-CN" altLang="en-US" dirty="0"/>
              <a:t>，主要原理就是通过两个 </a:t>
            </a:r>
            <a:r>
              <a:rPr lang="en-US" altLang="zh-CN" dirty="0"/>
              <a:t>Transformer</a:t>
            </a:r>
            <a:r>
              <a:rPr lang="zh-CN" altLang="en-US" dirty="0"/>
              <a:t> 做节编解码器；</a:t>
            </a:r>
            <a:endParaRPr lang="en-US" altLang="zh-CN" dirty="0"/>
          </a:p>
          <a:p>
            <a:r>
              <a:rPr lang="zh-CN" altLang="en-US" dirty="0"/>
              <a:t>编码器任务就是把机器翻译中源语言的句子给编码成向量；</a:t>
            </a:r>
            <a:endParaRPr lang="en-US" altLang="zh-CN" dirty="0"/>
          </a:p>
          <a:p>
            <a:r>
              <a:rPr lang="zh-CN" altLang="en-US" dirty="0"/>
              <a:t>解码器的作用就是把编码器编码好的向量再通过 </a:t>
            </a:r>
            <a:r>
              <a:rPr lang="en-US" altLang="zh-CN" dirty="0"/>
              <a:t>Transformer</a:t>
            </a:r>
            <a:r>
              <a:rPr lang="zh-CN" altLang="en-US" dirty="0"/>
              <a:t> 一点点生成语言的句子，其中解码器的作用类似于文本生成。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67B252-6FFF-114A-B8FD-F9E663BE8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5" y="1223803"/>
            <a:ext cx="6938803" cy="5257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11E969-2019-944A-84D9-BE021C944B5C}"/>
              </a:ext>
            </a:extLst>
          </p:cNvPr>
          <p:cNvSpPr/>
          <p:nvPr/>
        </p:nvSpPr>
        <p:spPr>
          <a:xfrm>
            <a:off x="3331029" y="1821996"/>
            <a:ext cx="4217429" cy="18464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84AA6E0-842B-AE46-B67C-798F80F730FD}"/>
              </a:ext>
            </a:extLst>
          </p:cNvPr>
          <p:cNvSpPr/>
          <p:nvPr/>
        </p:nvSpPr>
        <p:spPr>
          <a:xfrm>
            <a:off x="609655" y="586763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5741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4B7C2A-08FD-2B48-AB67-A050BD0E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259" y="525757"/>
            <a:ext cx="10963473" cy="589190"/>
          </a:xfrm>
        </p:spPr>
        <p:txBody>
          <a:bodyPr/>
          <a:lstStyle/>
          <a:p>
            <a:r>
              <a:rPr lang="en-US" altLang="zh-CN" dirty="0"/>
              <a:t>Whisper</a:t>
            </a:r>
            <a:r>
              <a:rPr lang="zh-CN" altLang="en-US" dirty="0"/>
              <a:t> 原理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2A2C68-C046-A84F-963B-AE601D6A2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05057" y="1218655"/>
            <a:ext cx="3782051" cy="5257799"/>
          </a:xfrm>
        </p:spPr>
        <p:txBody>
          <a:bodyPr/>
          <a:lstStyle/>
          <a:p>
            <a:r>
              <a:rPr lang="zh-CN" altLang="en-US" dirty="0"/>
              <a:t>不同任务由解码器预测 </a:t>
            </a:r>
            <a:r>
              <a:rPr lang="en-US" altLang="zh-CN" dirty="0"/>
              <a:t>token </a:t>
            </a:r>
            <a:r>
              <a:rPr lang="zh-CN" altLang="en-US" dirty="0"/>
              <a:t>序列表示，从而使得一个模型能够处理多个任务。</a:t>
            </a:r>
            <a:endParaRPr lang="en-US" altLang="zh-CN" dirty="0"/>
          </a:p>
          <a:p>
            <a:r>
              <a:rPr lang="en-US" altLang="zh-CN" dirty="0"/>
              <a:t>START OF TRANSCRIPT token </a:t>
            </a:r>
            <a:r>
              <a:rPr lang="zh-CN" altLang="en-US" dirty="0"/>
              <a:t>后，当前无人说话则识别为 </a:t>
            </a:r>
            <a:r>
              <a:rPr lang="en-US" altLang="zh-CN" dirty="0"/>
              <a:t>NO SPEECH </a:t>
            </a:r>
            <a:r>
              <a:rPr lang="zh-CN" altLang="en-US" dirty="0"/>
              <a:t>。有人说话则识别出当前语音所属语言 </a:t>
            </a:r>
            <a:r>
              <a:rPr lang="en-US" altLang="zh-CN" dirty="0"/>
              <a:t>LANGUAGE TAG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最后又分为带时间戳和不带时间戳。最后到达 </a:t>
            </a:r>
            <a:r>
              <a:rPr lang="en-US" altLang="zh-CN" dirty="0"/>
              <a:t>EOT token</a:t>
            </a:r>
            <a:r>
              <a:rPr lang="zh-CN" altLang="en-US" dirty="0"/>
              <a:t>，整个流程结束。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67B252-6FFF-114A-B8FD-F9E663BE8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5" y="1223803"/>
            <a:ext cx="6938803" cy="5257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11E969-2019-944A-84D9-BE021C944B5C}"/>
              </a:ext>
            </a:extLst>
          </p:cNvPr>
          <p:cNvSpPr/>
          <p:nvPr/>
        </p:nvSpPr>
        <p:spPr>
          <a:xfrm>
            <a:off x="623635" y="4572000"/>
            <a:ext cx="6924823" cy="19096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050AE67-0B6F-464E-AA31-F9EA7C3E5FEC}"/>
              </a:ext>
            </a:extLst>
          </p:cNvPr>
          <p:cNvSpPr/>
          <p:nvPr/>
        </p:nvSpPr>
        <p:spPr>
          <a:xfrm>
            <a:off x="609655" y="598714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0102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CDBBE7D-E07C-0E4D-BD92-9E7C1896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20" y="502920"/>
            <a:ext cx="10963473" cy="589190"/>
          </a:xfrm>
        </p:spPr>
        <p:txBody>
          <a:bodyPr/>
          <a:lstStyle/>
          <a:p>
            <a:r>
              <a:rPr lang="en-US" altLang="zh-CN" dirty="0"/>
              <a:t>Whisper</a:t>
            </a:r>
            <a:r>
              <a:rPr lang="zh-CN" altLang="en-US" dirty="0"/>
              <a:t> 作用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7AFF163-A52E-D24E-AD60-19311CBDA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68343" y="1360170"/>
            <a:ext cx="3618765" cy="4994910"/>
          </a:xfrm>
        </p:spPr>
        <p:txBody>
          <a:bodyPr/>
          <a:lstStyle/>
          <a:p>
            <a:r>
              <a:rPr lang="zh-CN" altLang="en-US" dirty="0"/>
              <a:t>除了可以用于语音识别，</a:t>
            </a:r>
            <a:r>
              <a:rPr lang="en-US" altLang="zh-CN" dirty="0"/>
              <a:t>Whisper </a:t>
            </a:r>
            <a:r>
              <a:rPr lang="zh-CN" altLang="en-US" dirty="0"/>
              <a:t>还能包括多语种语音识别、语音翻译、口语语言识别以及语音活动检测。</a:t>
            </a:r>
            <a:endParaRPr lang="en-US" altLang="zh-CN" dirty="0"/>
          </a:p>
          <a:p>
            <a:r>
              <a:rPr lang="zh-CN" altLang="en-US" dirty="0"/>
              <a:t>从而使得单个模型可以替代传统语音处理管道中的多个阶段。多任务训练格式使用一系列特殊的符号作为任务指示符或分类目标。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20553A-0BF6-E24C-821B-89FE48D0C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5" y="1223803"/>
            <a:ext cx="6938803" cy="52578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E8534F78-09B5-4C4A-B73C-7676326507E9}"/>
              </a:ext>
            </a:extLst>
          </p:cNvPr>
          <p:cNvSpPr/>
          <p:nvPr/>
        </p:nvSpPr>
        <p:spPr>
          <a:xfrm>
            <a:off x="447716" y="575877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431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C00000"/>
                </a:solidFill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OpenAI</a:t>
            </a: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春季发布：</a:t>
            </a:r>
            <a:r>
              <a:rPr lang="en-US" altLang="zh-CN" sz="2400" dirty="0">
                <a:latin typeface="Gill Sans MT" panose="020B0502020104020203" pitchFamily="34" charset="0"/>
              </a:rPr>
              <a:t>GPT-4o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(o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for omni) </a:t>
            </a: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相关技术回顾：</a:t>
            </a:r>
            <a:r>
              <a:rPr lang="en-US" altLang="zh-CN" sz="2400" dirty="0">
                <a:latin typeface="Gill Sans MT" panose="020B0502020104020203" pitchFamily="34" charset="0"/>
              </a:rPr>
              <a:t>Whisper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v3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SORA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–</a:t>
            </a:r>
            <a:r>
              <a:rPr lang="zh-CN" altLang="en-US" sz="2400" dirty="0">
                <a:latin typeface="Gill Sans MT" panose="020B0502020104020203" pitchFamily="34" charset="0"/>
              </a:rPr>
              <a:t> </a:t>
            </a:r>
            <a:r>
              <a:rPr lang="en-US" altLang="zh-CN" sz="2400" dirty="0">
                <a:latin typeface="Gill Sans MT" panose="020B0502020104020203" pitchFamily="34" charset="0"/>
              </a:rPr>
              <a:t>GPT4</a:t>
            </a: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GPT-4o</a:t>
            </a: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技术畅想：</a:t>
            </a:r>
            <a:r>
              <a:rPr lang="en-US" altLang="zh-CN" sz="2400" dirty="0">
                <a:latin typeface="Gill Sans MT" panose="020B0502020104020203" pitchFamily="34" charset="0"/>
              </a:rPr>
              <a:t>E2E</a:t>
            </a:r>
            <a:r>
              <a:rPr lang="zh-CN" altLang="en-US" sz="2400" dirty="0">
                <a:latin typeface="Gill Sans MT" panose="020B0502020104020203" pitchFamily="34" charset="0"/>
              </a:rPr>
              <a:t> 多模态大模型 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696306" lvl="1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看大模型趋势：</a:t>
            </a:r>
            <a:r>
              <a:rPr lang="zh-CN" altLang="en-US" sz="2400" dirty="0">
                <a:latin typeface="Gill Sans MT" panose="020B0502020104020203" pitchFamily="34" charset="0"/>
              </a:rPr>
              <a:t>百模厂商的冲击 </a:t>
            </a:r>
            <a:r>
              <a:rPr lang="en-US" altLang="zh-CN" sz="2400" dirty="0">
                <a:latin typeface="Gill Sans MT" panose="020B0502020104020203" pitchFamily="34" charset="0"/>
              </a:rPr>
              <a:t>&amp;&amp;</a:t>
            </a:r>
            <a:r>
              <a:rPr lang="zh-CN" altLang="en-US" sz="2400" dirty="0">
                <a:latin typeface="Gill Sans MT" panose="020B0502020104020203" pitchFamily="34" charset="0"/>
              </a:rPr>
              <a:t> 产业思考</a:t>
            </a:r>
            <a:endParaRPr lang="en-US" altLang="zh-CN" sz="2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7C6343F-C882-4F4F-A22F-62A29E25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978" y="552132"/>
            <a:ext cx="10963473" cy="589190"/>
          </a:xfrm>
        </p:spPr>
        <p:txBody>
          <a:bodyPr/>
          <a:lstStyle/>
          <a:p>
            <a:r>
              <a:rPr lang="en-US" altLang="zh-CN" dirty="0"/>
              <a:t>SORA</a:t>
            </a:r>
            <a:r>
              <a:rPr lang="zh-CN" altLang="en-US" dirty="0"/>
              <a:t> 文生视频出现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CB2E2C-354E-BA46-BB02-9263AC0E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34" y="1832610"/>
            <a:ext cx="9624293" cy="39629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ACD5DFE-739F-7E47-9ED5-43AF9C726FEF}"/>
              </a:ext>
            </a:extLst>
          </p:cNvPr>
          <p:cNvSpPr/>
          <p:nvPr/>
        </p:nvSpPr>
        <p:spPr>
          <a:xfrm>
            <a:off x="8555955" y="778272"/>
            <a:ext cx="301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Gill Sans MT" panose="020B0502020104020203" pitchFamily="34" charset="0"/>
              </a:rPr>
              <a:t>https://openai.com/index/sora/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C84D5EC-2384-1947-B70F-D1EE6BC86DCC}"/>
              </a:ext>
            </a:extLst>
          </p:cNvPr>
          <p:cNvSpPr/>
          <p:nvPr/>
        </p:nvSpPr>
        <p:spPr>
          <a:xfrm>
            <a:off x="480374" y="592431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27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B3F41060-6243-374B-A450-D6F5BCF8962A}"/>
              </a:ext>
            </a:extLst>
          </p:cNvPr>
          <p:cNvSpPr/>
          <p:nvPr/>
        </p:nvSpPr>
        <p:spPr>
          <a:xfrm>
            <a:off x="417649" y="598713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767E797D-0571-2E45-935B-55B2A04A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53" y="620688"/>
            <a:ext cx="10963473" cy="589190"/>
          </a:xfrm>
        </p:spPr>
        <p:txBody>
          <a:bodyPr/>
          <a:lstStyle/>
          <a:p>
            <a:r>
              <a:rPr kumimoji="1" lang="en-US" altLang="zh-CN" dirty="0"/>
              <a:t>SORA</a:t>
            </a:r>
            <a:r>
              <a:rPr kumimoji="1" lang="zh-CN" altLang="en-US" dirty="0"/>
              <a:t> 模型结构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26F9E8D3-1388-5849-AF81-1FAE5212B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40768"/>
            <a:ext cx="10963473" cy="4896544"/>
          </a:xfrm>
        </p:spPr>
        <p:txBody>
          <a:bodyPr/>
          <a:lstStyle/>
          <a:p>
            <a:r>
              <a:rPr kumimoji="1" lang="en-US" altLang="zh-CN" dirty="0"/>
              <a:t>SORA</a:t>
            </a:r>
            <a:r>
              <a:rPr kumimoji="1" lang="zh-CN" altLang="en-US" dirty="0"/>
              <a:t> 模型结构可以表示：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61233AB-C79F-874B-9B5B-99D3C27BF32F}"/>
                  </a:ext>
                </a:extLst>
              </p:cNvPr>
              <p:cNvSpPr txBox="1"/>
              <p:nvPr/>
            </p:nvSpPr>
            <p:spPr>
              <a:xfrm>
                <a:off x="2172941" y="1988840"/>
                <a:ext cx="8224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4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</a:rPr>
                        <m:t>SORA</m:t>
                      </m:r>
                      <m:r>
                        <m:rPr>
                          <m:nor/>
                        </m:rPr>
                        <a:rPr kumimoji="1" lang="en-US" altLang="zh-CN" sz="24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 dirty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VAE</m:t>
                          </m:r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encoder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DiT</m:t>
                          </m:r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DDPM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) + 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VAE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decoder</m:t>
                          </m:r>
                          <m: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CLIP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 err="1">
                  <a:solidFill>
                    <a:srgbClr val="374154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61233AB-C79F-874B-9B5B-99D3C27BF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41" y="1988840"/>
                <a:ext cx="8224624" cy="369332"/>
              </a:xfrm>
              <a:prstGeom prst="rect">
                <a:avLst/>
              </a:prstGeom>
              <a:blipFill>
                <a:blip r:embed="rId2"/>
                <a:stretch>
                  <a:fillRect t="-16667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4C126A2D-360B-9A4E-9475-A5746D834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781" y="2741027"/>
            <a:ext cx="11174945" cy="34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2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B3F41060-6243-374B-A450-D6F5BCF8962A}"/>
              </a:ext>
            </a:extLst>
          </p:cNvPr>
          <p:cNvSpPr/>
          <p:nvPr/>
        </p:nvSpPr>
        <p:spPr>
          <a:xfrm>
            <a:off x="411698" y="620688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767E797D-0571-2E45-935B-55B2A04A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53" y="620688"/>
            <a:ext cx="10963473" cy="589190"/>
          </a:xfrm>
        </p:spPr>
        <p:txBody>
          <a:bodyPr/>
          <a:lstStyle/>
          <a:p>
            <a:r>
              <a:rPr kumimoji="1" lang="en-US" altLang="zh-CN" dirty="0"/>
              <a:t>SORA</a:t>
            </a:r>
            <a:r>
              <a:rPr kumimoji="1" lang="zh-CN" altLang="en-US" dirty="0"/>
              <a:t> 模型结构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26F9E8D3-1388-5849-AF81-1FAE5212B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40768"/>
            <a:ext cx="10963473" cy="4896544"/>
          </a:xfrm>
        </p:spPr>
        <p:txBody>
          <a:bodyPr/>
          <a:lstStyle/>
          <a:p>
            <a:r>
              <a:rPr kumimoji="1" lang="en-US" altLang="zh-CN" dirty="0"/>
              <a:t>SORA</a:t>
            </a:r>
            <a:r>
              <a:rPr kumimoji="1" lang="zh-CN" altLang="en-US" dirty="0"/>
              <a:t> 模型结构可以表示：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61233AB-C79F-874B-9B5B-99D3C27BF32F}"/>
                  </a:ext>
                </a:extLst>
              </p:cNvPr>
              <p:cNvSpPr txBox="1"/>
              <p:nvPr/>
            </p:nvSpPr>
            <p:spPr>
              <a:xfrm>
                <a:off x="2172941" y="1988840"/>
                <a:ext cx="8224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24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</a:rPr>
                        <m:t>SORA</m:t>
                      </m:r>
                      <m:r>
                        <m:rPr>
                          <m:nor/>
                        </m:rPr>
                        <a:rPr kumimoji="1" lang="en-US" altLang="zh-CN" sz="2400" dirty="0">
                          <a:solidFill>
                            <a:srgbClr val="374154"/>
                          </a:solidFill>
                          <a:latin typeface="Gill Sans MT" panose="020B0502020104020203" pitchFamily="34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 dirty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VAE</m:t>
                          </m:r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encoder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DiT</m:t>
                          </m:r>
                          <m:r>
                            <m:rPr>
                              <m:nor/>
                            </m:rPr>
                            <a:rPr kumimoji="1" lang="zh-CN" altLang="en-US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DDPM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) + 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VAE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Gill Sans MT" panose="020B0502020104020203" pitchFamily="34" charset="0"/>
                            </a:rPr>
                            <m:t>decoder</m:t>
                          </m:r>
                          <m: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dirty="0">
                              <a:solidFill>
                                <a:srgbClr val="374154"/>
                              </a:solidFill>
                              <a:latin typeface="Cambria Math" panose="02040503050406030204" pitchFamily="18" charset="0"/>
                            </a:rPr>
                            <m:t>CLIP</m:t>
                          </m:r>
                        </m:e>
                      </m:d>
                    </m:oMath>
                  </m:oMathPara>
                </a14:m>
                <a:endParaRPr kumimoji="1" lang="zh-CN" altLang="en-US" sz="2400" dirty="0" err="1">
                  <a:solidFill>
                    <a:srgbClr val="374154"/>
                  </a:solidFill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61233AB-C79F-874B-9B5B-99D3C27BF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941" y="1988840"/>
                <a:ext cx="8224624" cy="369332"/>
              </a:xfrm>
              <a:prstGeom prst="rect">
                <a:avLst/>
              </a:prstGeom>
              <a:blipFill>
                <a:blip r:embed="rId2"/>
                <a:stretch>
                  <a:fillRect t="-16667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4C126A2D-360B-9A4E-9475-A5746D834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781" y="2741027"/>
            <a:ext cx="11174945" cy="345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6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0016366-6D48-9847-89DA-C97DCEFC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21" y="563018"/>
            <a:ext cx="10963473" cy="589190"/>
          </a:xfrm>
        </p:spPr>
        <p:txBody>
          <a:bodyPr/>
          <a:lstStyle/>
          <a:p>
            <a:r>
              <a:rPr lang="en-US" altLang="zh-CN" dirty="0"/>
              <a:t>SORA</a:t>
            </a:r>
            <a:r>
              <a:rPr lang="zh-CN" altLang="en-US" dirty="0"/>
              <a:t> 深度剖析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C8AFD14-77D6-8041-8FDA-9B12967CC7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855" y="1147604"/>
            <a:ext cx="9195052" cy="5172217"/>
          </a:xfr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88114C6C-38EC-B141-906A-70F26394505F}"/>
              </a:ext>
            </a:extLst>
          </p:cNvPr>
          <p:cNvSpPr/>
          <p:nvPr/>
        </p:nvSpPr>
        <p:spPr>
          <a:xfrm>
            <a:off x="447717" y="603317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524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8E78539-D036-4A48-97DE-05D4E1B4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558414"/>
            <a:ext cx="10563851" cy="589190"/>
          </a:xfrm>
        </p:spPr>
        <p:txBody>
          <a:bodyPr/>
          <a:lstStyle/>
          <a:p>
            <a:r>
              <a:rPr lang="en-US" altLang="zh-CN" dirty="0"/>
              <a:t>GPT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模型结构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7B6FDBE-B7D4-D649-8AE5-F8C3AA839012}"/>
              </a:ext>
            </a:extLst>
          </p:cNvPr>
          <p:cNvSpPr/>
          <p:nvPr/>
        </p:nvSpPr>
        <p:spPr>
          <a:xfrm>
            <a:off x="425945" y="598713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A8D46D-8A52-1A4B-BEE2-43FA8C58D0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013" y="1616945"/>
            <a:ext cx="11056736" cy="444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8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8E78539-D036-4A48-97DE-05D4E1B4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79" y="558414"/>
            <a:ext cx="10452429" cy="589190"/>
          </a:xfrm>
        </p:spPr>
        <p:txBody>
          <a:bodyPr/>
          <a:lstStyle/>
          <a:p>
            <a:r>
              <a:rPr lang="en-US" altLang="zh-CN" dirty="0"/>
              <a:t>GPT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参数量增加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DBE4F3-C83B-D945-A0A0-0C7FC12AC1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156" y="1147604"/>
            <a:ext cx="10452429" cy="5323901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24770283-8830-E54F-A577-FA0186E4EDF8}"/>
              </a:ext>
            </a:extLst>
          </p:cNvPr>
          <p:cNvSpPr/>
          <p:nvPr/>
        </p:nvSpPr>
        <p:spPr>
          <a:xfrm>
            <a:off x="425945" y="598713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69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7275943-ADF2-444A-9026-6434B45D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08" y="1082288"/>
            <a:ext cx="9184745" cy="5499507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8E78539-D036-4A48-97DE-05D4E1B4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558414"/>
            <a:ext cx="10487651" cy="589190"/>
          </a:xfrm>
        </p:spPr>
        <p:txBody>
          <a:bodyPr/>
          <a:lstStyle/>
          <a:p>
            <a:r>
              <a:rPr lang="en-US" altLang="zh-CN" dirty="0"/>
              <a:t>GPT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模型结构猜测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AD03711-D735-2143-B1A0-7750A920CA34}"/>
              </a:ext>
            </a:extLst>
          </p:cNvPr>
          <p:cNvSpPr/>
          <p:nvPr/>
        </p:nvSpPr>
        <p:spPr>
          <a:xfrm>
            <a:off x="425945" y="598713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137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1E0476-DB6B-3B4D-BCF2-4A107CE445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9520" y="1404258"/>
            <a:ext cx="10145428" cy="485502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70A03F4-A9E2-394E-8F53-FEA9C5B18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558414"/>
            <a:ext cx="10476765" cy="589190"/>
          </a:xfr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对话、</a:t>
            </a:r>
            <a:r>
              <a:rPr lang="en-US" altLang="zh-CN" dirty="0"/>
              <a:t>AI</a:t>
            </a:r>
            <a:r>
              <a:rPr lang="zh-CN" altLang="en-US" dirty="0"/>
              <a:t> 助手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2FD7564-04CB-6A40-91E1-18C2FBA28360}"/>
              </a:ext>
            </a:extLst>
          </p:cNvPr>
          <p:cNvSpPr/>
          <p:nvPr/>
        </p:nvSpPr>
        <p:spPr>
          <a:xfrm>
            <a:off x="425945" y="598713"/>
            <a:ext cx="483575" cy="4835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4</a:t>
            </a:r>
            <a:endParaRPr kumimoji="1" lang="zh-CN" alt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6231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GPT-4o</a:t>
            </a:r>
          </a:p>
          <a:p>
            <a:r>
              <a:rPr lang="zh-CN" altLang="en-US" dirty="0"/>
              <a:t>技术原理（畅想）</a:t>
            </a:r>
          </a:p>
        </p:txBody>
      </p:sp>
    </p:spTree>
    <p:extLst>
      <p:ext uri="{BB962C8B-B14F-4D97-AF65-F5344CB8AC3E}">
        <p14:creationId xmlns:p14="http://schemas.microsoft.com/office/powerpoint/2010/main" val="188617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B07F91D-5DA3-EF47-8869-48D50EA8E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米国五星上将麦克阿瑟：</a:t>
            </a:r>
            <a:endParaRPr lang="en-US" altLang="zh-CN" sz="4800" dirty="0"/>
          </a:p>
          <a:p>
            <a:r>
              <a:rPr lang="zh-CN" altLang="en-US" sz="8000" dirty="0"/>
              <a:t>牛逼不是一天练成的</a:t>
            </a:r>
            <a:endParaRPr kumimoji="1" lang="zh-CN" altLang="en-US" sz="4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B2AEF3-38C6-9E40-86A0-D0FB59FEEC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9249" y="1040524"/>
            <a:ext cx="6663504" cy="1803313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CN" sz="3200" dirty="0">
                <a:solidFill>
                  <a:srgbClr val="C00000"/>
                </a:solidFill>
              </a:rPr>
              <a:t>OpenAI</a:t>
            </a:r>
            <a:r>
              <a:rPr lang="zh-CN" altLang="en-US" sz="3200" dirty="0">
                <a:solidFill>
                  <a:srgbClr val="C00000"/>
                </a:solidFill>
              </a:rPr>
              <a:t> 春季发布重点发布 </a:t>
            </a:r>
            <a:r>
              <a:rPr lang="en-US" altLang="zh-CN" sz="3200" dirty="0">
                <a:solidFill>
                  <a:srgbClr val="C00000"/>
                </a:solidFill>
              </a:rPr>
              <a:t>GPT-4o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668DA1CA-F2D5-9C44-B0A3-C07C0FED15F1}"/>
              </a:ext>
            </a:extLst>
          </p:cNvPr>
          <p:cNvSpPr/>
          <p:nvPr/>
        </p:nvSpPr>
        <p:spPr>
          <a:xfrm>
            <a:off x="739249" y="3040908"/>
            <a:ext cx="10727537" cy="827690"/>
          </a:xfrm>
          <a:prstGeom prst="rightArrow">
            <a:avLst>
              <a:gd name="adj1" fmla="val 50000"/>
              <a:gd name="adj2" fmla="val 8936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66BA36"/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F5F90A3-E244-6844-A631-88588A115089}"/>
              </a:ext>
            </a:extLst>
          </p:cNvPr>
          <p:cNvCxnSpPr/>
          <p:nvPr/>
        </p:nvCxnSpPr>
        <p:spPr>
          <a:xfrm>
            <a:off x="2903018" y="2838579"/>
            <a:ext cx="0" cy="68317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18862BF2-0824-AF4F-A111-4AA1135478DA}"/>
              </a:ext>
            </a:extLst>
          </p:cNvPr>
          <p:cNvCxnSpPr/>
          <p:nvPr/>
        </p:nvCxnSpPr>
        <p:spPr>
          <a:xfrm>
            <a:off x="8970580" y="3365411"/>
            <a:ext cx="0" cy="683173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2EA39388-4AF7-E242-A0B7-D85922BB6D97}"/>
              </a:ext>
            </a:extLst>
          </p:cNvPr>
          <p:cNvSpPr txBox="1">
            <a:spLocks/>
          </p:cNvSpPr>
          <p:nvPr/>
        </p:nvSpPr>
        <p:spPr>
          <a:xfrm>
            <a:off x="5391807" y="3868598"/>
            <a:ext cx="6346463" cy="1996176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</a:rPr>
              <a:t>Google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2024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IO</a:t>
            </a:r>
            <a:r>
              <a:rPr lang="zh-CN" altLang="en-US" sz="3200" dirty="0">
                <a:solidFill>
                  <a:srgbClr val="C00000"/>
                </a:solidFill>
              </a:rPr>
              <a:t>大会</a:t>
            </a:r>
            <a:endParaRPr lang="en-US" altLang="zh-CN" sz="3200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zh-CN" altLang="en-US" sz="3200" dirty="0">
                <a:solidFill>
                  <a:srgbClr val="C00000"/>
                </a:solidFill>
              </a:rPr>
              <a:t>围绕 </a:t>
            </a:r>
            <a:r>
              <a:rPr lang="en-US" altLang="zh-CN" sz="3200" dirty="0">
                <a:solidFill>
                  <a:srgbClr val="C00000"/>
                </a:solidFill>
              </a:rPr>
              <a:t>AI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System</a:t>
            </a:r>
            <a:r>
              <a:rPr lang="zh-CN" altLang="en-US" sz="3200" dirty="0">
                <a:solidFill>
                  <a:srgbClr val="C00000"/>
                </a:solidFill>
              </a:rPr>
              <a:t> 与 多产品亮相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2356D5B-9B16-FF45-8125-68A3960B92E7}"/>
              </a:ext>
            </a:extLst>
          </p:cNvPr>
          <p:cNvSpPr txBox="1"/>
          <p:nvPr/>
        </p:nvSpPr>
        <p:spPr>
          <a:xfrm>
            <a:off x="1837982" y="3754691"/>
            <a:ext cx="211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2024.05.14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AAE628-1347-9A40-9418-6B5FDA7DA632}"/>
              </a:ext>
            </a:extLst>
          </p:cNvPr>
          <p:cNvSpPr txBox="1"/>
          <p:nvPr/>
        </p:nvSpPr>
        <p:spPr>
          <a:xfrm>
            <a:off x="7914290" y="2655050"/>
            <a:ext cx="211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Gill Sans MT" panose="020B0502020104020203" pitchFamily="34" charset="0"/>
              </a:rPr>
              <a:t>2024.05.15</a:t>
            </a:r>
            <a:endParaRPr kumimoji="1" lang="zh-CN" altLang="en-US" sz="2400" dirty="0">
              <a:latin typeface="Gill Sans MT" panose="020B0502020104020203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5BCC28-8865-DE4C-874B-EDDBCDF9E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354" y="4254456"/>
            <a:ext cx="2226647" cy="14599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61773E-77AF-2D41-A2EC-85C5D5D72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222" y="1167139"/>
            <a:ext cx="2226647" cy="145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2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E4D9696-B0DC-8E4C-A113-849BC11D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220EE9F-E6A5-0B49-9149-23014CAF4D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707" y="1147604"/>
            <a:ext cx="11263348" cy="53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AD02138-8F2F-974F-BE8D-1DDBBCF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GPT-4o</a:t>
            </a:r>
            <a:r>
              <a:rPr lang="zh-CN" altLang="en-US" dirty="0"/>
              <a:t> 原理解读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FF3C26E-3CFF-FA4B-A9B8-0F2BBA69E05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GPT</m:t>
                      </m:r>
                      <m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</m:t>
                      </m:r>
                      <m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Engineering</m:t>
                      </m:r>
                      <m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SuperAligning</m:t>
                      </m:r>
                      <m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Transformer</m:t>
                          </m:r>
                          <m:r>
                            <a:rPr lang="zh-CN" altLang="en-US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Decoder</m:t>
                          </m:r>
                        </m:e>
                      </m:d>
                      <m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Condition</m:t>
                      </m:r>
                    </m:oMath>
                  </m:oMathPara>
                </a14:m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1FF3C26E-3CFF-FA4B-A9B8-0F2BBA69E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8C203F8-26EF-1143-B8C8-617B1F130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00" y="2410564"/>
            <a:ext cx="11108742" cy="38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8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AD02138-8F2F-974F-BE8D-1DDBBCF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GPT-4o</a:t>
            </a:r>
            <a:r>
              <a:rPr lang="zh-CN" altLang="en-US" dirty="0"/>
              <a:t> 原理解读：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F3C26E-3CFF-FA4B-A9B8-0F2BBA69E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79145"/>
            <a:ext cx="10963473" cy="4994910"/>
          </a:xfrm>
        </p:spPr>
        <p:txBody>
          <a:bodyPr/>
          <a:lstStyle/>
          <a:p>
            <a:r>
              <a:rPr lang="en-US" altLang="zh-CN" sz="1800" dirty="0"/>
              <a:t>LLM</a:t>
            </a:r>
            <a:r>
              <a:rPr lang="zh-CN" altLang="en-US" sz="1800" dirty="0"/>
              <a:t> 仍然是主战场，投入人力超</a:t>
            </a:r>
            <a:r>
              <a:rPr lang="en-US" altLang="zh-CN" sz="1800" dirty="0"/>
              <a:t>1/2</a:t>
            </a:r>
            <a:r>
              <a:rPr lang="zh-CN" altLang="en-US" sz="1800" dirty="0"/>
              <a:t>，新的 </a:t>
            </a:r>
            <a:r>
              <a:rPr lang="en-US" altLang="zh-CN" sz="1800" dirty="0"/>
              <a:t>Tokenizer</a:t>
            </a:r>
            <a:r>
              <a:rPr lang="zh-CN" altLang="en-US" sz="1800" dirty="0"/>
              <a:t> 新的 </a:t>
            </a:r>
            <a:r>
              <a:rPr lang="en-US" altLang="zh-CN" sz="1800" dirty="0"/>
              <a:t>Vocab</a:t>
            </a:r>
            <a:r>
              <a:rPr lang="zh-CN" altLang="en-US" sz="1800" dirty="0"/>
              <a:t> </a:t>
            </a:r>
            <a:r>
              <a:rPr lang="en-US" altLang="zh-CN" sz="1800" dirty="0"/>
              <a:t>Size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en-US" altLang="zh-CN" sz="1800" dirty="0"/>
              <a:t>Audio</a:t>
            </a:r>
            <a:r>
              <a:rPr lang="zh-CN" altLang="en-US" sz="1800" dirty="0"/>
              <a:t> 参考 </a:t>
            </a:r>
            <a:r>
              <a:rPr lang="en-US" altLang="zh-CN" sz="1800" dirty="0"/>
              <a:t>Whisper</a:t>
            </a:r>
            <a:r>
              <a:rPr lang="zh-CN" altLang="en-US" sz="1800" dirty="0"/>
              <a:t> </a:t>
            </a:r>
            <a:r>
              <a:rPr lang="en-US" altLang="zh-CN" sz="1800" dirty="0"/>
              <a:t>v3</a:t>
            </a:r>
            <a:r>
              <a:rPr lang="zh-CN" altLang="en-US" sz="1800" dirty="0"/>
              <a:t> 与 </a:t>
            </a:r>
            <a:r>
              <a:rPr lang="en-US" altLang="zh-CN" sz="1800" dirty="0"/>
              <a:t>Text</a:t>
            </a:r>
            <a:r>
              <a:rPr lang="zh-CN" altLang="en-US" sz="1800" dirty="0"/>
              <a:t> 结合作为 </a:t>
            </a:r>
            <a:r>
              <a:rPr lang="en-US" altLang="zh-CN" sz="1800" dirty="0"/>
              <a:t>Multitask</a:t>
            </a:r>
            <a:r>
              <a:rPr lang="zh-CN" altLang="en-US" sz="1800" dirty="0"/>
              <a:t> </a:t>
            </a:r>
            <a:r>
              <a:rPr lang="en-US" altLang="zh-CN" sz="1800" dirty="0"/>
              <a:t>training</a:t>
            </a:r>
            <a:r>
              <a:rPr lang="zh-CN" altLang="en-US" sz="1800" dirty="0"/>
              <a:t> </a:t>
            </a:r>
            <a:r>
              <a:rPr lang="en-US" altLang="zh-CN" sz="1800" dirty="0"/>
              <a:t>format</a:t>
            </a:r>
            <a:r>
              <a:rPr lang="zh-CN" altLang="en-US" sz="1800" dirty="0"/>
              <a:t> 再编码；</a:t>
            </a:r>
            <a:endParaRPr lang="en-US" altLang="zh-CN" sz="1800" dirty="0"/>
          </a:p>
          <a:p>
            <a:r>
              <a:rPr lang="en-US" altLang="zh-CN" sz="1800" dirty="0"/>
              <a:t>Video/Image</a:t>
            </a:r>
            <a:r>
              <a:rPr lang="zh-CN" altLang="en-US" sz="1800" dirty="0"/>
              <a:t> 借鉴 </a:t>
            </a:r>
            <a:r>
              <a:rPr lang="en-US" altLang="zh-CN" sz="1800" dirty="0"/>
              <a:t>Sora</a:t>
            </a:r>
            <a:r>
              <a:rPr lang="zh-CN" altLang="en-US" sz="1800" dirty="0"/>
              <a:t> 的 </a:t>
            </a:r>
            <a:r>
              <a:rPr lang="en-US" altLang="zh-CN" sz="1800" dirty="0"/>
              <a:t>Spacetime</a:t>
            </a:r>
            <a:r>
              <a:rPr lang="zh-CN" altLang="en-US" sz="1800" dirty="0"/>
              <a:t> </a:t>
            </a:r>
            <a:r>
              <a:rPr lang="en-US" altLang="zh-CN" sz="1800" dirty="0"/>
              <a:t>Patches</a:t>
            </a:r>
            <a:r>
              <a:rPr lang="zh-CN" altLang="en-US" sz="1800" dirty="0"/>
              <a:t> 极致编码压缩；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C203F8-26EF-1143-B8C8-617B1F130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3" y="3002386"/>
            <a:ext cx="9947238" cy="34823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F7EC305-E88A-344F-B679-1B0D0851F43B}"/>
              </a:ext>
            </a:extLst>
          </p:cNvPr>
          <p:cNvSpPr/>
          <p:nvPr/>
        </p:nvSpPr>
        <p:spPr>
          <a:xfrm>
            <a:off x="867053" y="2853625"/>
            <a:ext cx="3670223" cy="321756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222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014A0E-7AB6-E644-B9ED-6F8CAD44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数据工程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58461C-9DC9-A740-A4CD-3F8E7279B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024215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Language tokenization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en-US" altLang="zh-CN" dirty="0"/>
              <a:t>These 20 languages were chosen as representative of the new tokenizer‘s compression across different language families.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75AED0-2304-6F4B-806F-4C3922B45B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724" y="2596951"/>
            <a:ext cx="4515446" cy="36847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1B6ABE-C268-0248-918F-45B9CEA1F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279" y="2596951"/>
            <a:ext cx="4168480" cy="36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8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AD02138-8F2F-974F-BE8D-1DDBBCF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GPT-4o</a:t>
            </a:r>
            <a:r>
              <a:rPr lang="zh-CN" altLang="en-US" dirty="0"/>
              <a:t> 原理解读：</a:t>
            </a:r>
            <a:r>
              <a:rPr lang="en-US" altLang="zh-CN" dirty="0"/>
              <a:t>Super</a:t>
            </a:r>
            <a:r>
              <a:rPr lang="zh-CN" altLang="en-US" dirty="0"/>
              <a:t> </a:t>
            </a:r>
            <a:r>
              <a:rPr lang="en-US" altLang="zh-CN" dirty="0"/>
              <a:t>Aligning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F3C26E-3CFF-FA4B-A9B8-0F2BBA69E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1800" dirty="0"/>
              <a:t>端到端 </a:t>
            </a:r>
            <a:r>
              <a:rPr lang="en-US" altLang="zh-CN" sz="1800" dirty="0"/>
              <a:t>E2E</a:t>
            </a:r>
            <a:r>
              <a:rPr lang="zh-CN" altLang="en-US" sz="1800" dirty="0"/>
              <a:t> 的 </a:t>
            </a:r>
            <a:r>
              <a:rPr lang="en-US" altLang="zh-CN" sz="1800" dirty="0"/>
              <a:t>MLM</a:t>
            </a:r>
            <a:r>
              <a:rPr lang="zh-CN" altLang="en-US" sz="1800" dirty="0"/>
              <a:t> 大模型，对齐不同模态的输入，统一作为 </a:t>
            </a:r>
            <a:r>
              <a:rPr lang="en-US" altLang="zh-CN" sz="1800" dirty="0"/>
              <a:t>Transformer</a:t>
            </a:r>
            <a:r>
              <a:rPr lang="zh-CN" altLang="en-US" sz="1800" dirty="0"/>
              <a:t> 结构的长序列输入；</a:t>
            </a:r>
            <a:endParaRPr lang="en-US" altLang="zh-CN" sz="1800" dirty="0"/>
          </a:p>
          <a:p>
            <a:r>
              <a:rPr lang="zh-CN" altLang="en-US" sz="1800" dirty="0"/>
              <a:t>让能力弱的大模型监督能力强的大模型（</a:t>
            </a:r>
            <a:r>
              <a:rPr lang="en-US" altLang="zh-CN" sz="1800" dirty="0"/>
              <a:t>LLM</a:t>
            </a:r>
            <a:r>
              <a:rPr lang="zh-CN" altLang="en-US" sz="1800" dirty="0"/>
              <a:t> </a:t>
            </a:r>
            <a:r>
              <a:rPr lang="en-US" altLang="zh-CN" sz="1800" dirty="0"/>
              <a:t>supervise</a:t>
            </a:r>
            <a:r>
              <a:rPr lang="zh-CN" altLang="en-US" sz="1800" dirty="0"/>
              <a:t> </a:t>
            </a:r>
            <a:r>
              <a:rPr lang="en-US" altLang="zh-CN" sz="1800" dirty="0"/>
              <a:t>MLM</a:t>
            </a:r>
            <a:r>
              <a:rPr lang="zh-CN" altLang="en-US" sz="1800" dirty="0"/>
              <a:t>）；</a:t>
            </a:r>
            <a:endParaRPr lang="en-US" altLang="zh-CN" sz="1800" dirty="0"/>
          </a:p>
          <a:p>
            <a:r>
              <a:rPr lang="en-US" altLang="zh-CN" sz="1200" dirty="0"/>
              <a:t>https://</a:t>
            </a:r>
            <a:r>
              <a:rPr lang="en-US" altLang="zh-CN" sz="1200" dirty="0" err="1"/>
              <a:t>openai.com</a:t>
            </a:r>
            <a:r>
              <a:rPr lang="en-US" altLang="zh-CN" sz="1200" dirty="0"/>
              <a:t>/index/introducing-</a:t>
            </a:r>
            <a:r>
              <a:rPr lang="en-US" altLang="zh-CN" sz="1200" dirty="0" err="1"/>
              <a:t>superalignment</a:t>
            </a:r>
            <a:r>
              <a:rPr lang="en-US" altLang="zh-CN" sz="1200" dirty="0"/>
              <a:t>/?</a:t>
            </a:r>
            <a:r>
              <a:rPr lang="en-US" altLang="zh-CN" sz="1200" dirty="0" err="1"/>
              <a:t>utm_source</a:t>
            </a:r>
            <a:r>
              <a:rPr lang="en-US" altLang="zh-CN" sz="1200" dirty="0"/>
              <a:t>=</a:t>
            </a:r>
            <a:r>
              <a:rPr lang="en-US" altLang="zh-CN" sz="1200" dirty="0" err="1"/>
              <a:t>tldrai</a:t>
            </a:r>
            <a:endParaRPr lang="en-US" altLang="zh-CN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C203F8-26EF-1143-B8C8-617B1F130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3" y="3002386"/>
            <a:ext cx="9947238" cy="34823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2321EB-2D36-DC45-8F3D-11F31242F634}"/>
              </a:ext>
            </a:extLst>
          </p:cNvPr>
          <p:cNvSpPr/>
          <p:nvPr/>
        </p:nvSpPr>
        <p:spPr>
          <a:xfrm>
            <a:off x="4548851" y="2853625"/>
            <a:ext cx="1134319" cy="321756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683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AD02138-8F2F-974F-BE8D-1DDBBCF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GPT-4o</a:t>
            </a:r>
            <a:r>
              <a:rPr lang="zh-CN" altLang="en-US" dirty="0"/>
              <a:t> 原理解读：</a:t>
            </a:r>
            <a:r>
              <a:rPr lang="en-US" altLang="zh-CN" dirty="0"/>
              <a:t>Transformer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F3C26E-3CFF-FA4B-A9B8-0F2BBA69E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32849"/>
            <a:ext cx="10963473" cy="4994910"/>
          </a:xfrm>
        </p:spPr>
        <p:txBody>
          <a:bodyPr/>
          <a:lstStyle/>
          <a:p>
            <a:r>
              <a:rPr lang="zh-CN" altLang="en-US" sz="1800" dirty="0"/>
              <a:t>纯 </a:t>
            </a:r>
            <a:r>
              <a:rPr lang="en-US" altLang="zh-CN" sz="1800" dirty="0"/>
              <a:t>Transformer</a:t>
            </a:r>
            <a:r>
              <a:rPr lang="zh-CN" altLang="en-US" sz="1800" dirty="0"/>
              <a:t> </a:t>
            </a:r>
            <a:r>
              <a:rPr lang="en-US" altLang="zh-CN" sz="1800" dirty="0"/>
              <a:t>Decoder</a:t>
            </a:r>
            <a:r>
              <a:rPr lang="zh-CN" altLang="en-US" sz="1800" dirty="0"/>
              <a:t> 架构，更加方便训练进行千卡、万卡规模的并行；</a:t>
            </a:r>
            <a:endParaRPr lang="en-US" altLang="zh-CN" sz="1800" dirty="0"/>
          </a:p>
          <a:p>
            <a:r>
              <a:rPr lang="zh-CN" altLang="en-US" sz="1800" dirty="0"/>
              <a:t>推理使用大融合算子（</a:t>
            </a:r>
            <a:r>
              <a:rPr lang="en-US" altLang="zh-CN" sz="1800" dirty="0"/>
              <a:t>Flash</a:t>
            </a:r>
            <a:r>
              <a:rPr lang="zh-CN" altLang="en-US" sz="1800" dirty="0"/>
              <a:t> </a:t>
            </a:r>
            <a:r>
              <a:rPr lang="en-US" altLang="zh-CN" sz="1800" dirty="0"/>
              <a:t>Attention</a:t>
            </a:r>
            <a:r>
              <a:rPr lang="zh-CN" altLang="en-US" sz="1800" dirty="0"/>
              <a:t>）进行极致加速；</a:t>
            </a:r>
            <a:endParaRPr lang="en-US" altLang="zh-CN" sz="1800" dirty="0"/>
          </a:p>
          <a:p>
            <a:r>
              <a:rPr lang="zh-CN" altLang="en-US" sz="1800" dirty="0"/>
              <a:t>符合 </a:t>
            </a:r>
            <a:r>
              <a:rPr lang="en-US" altLang="zh-CN" sz="1800" dirty="0"/>
              <a:t>OpenAI</a:t>
            </a:r>
            <a:r>
              <a:rPr lang="zh-CN" altLang="en-US" sz="1800" dirty="0"/>
              <a:t> 一贯 </a:t>
            </a:r>
            <a:r>
              <a:rPr lang="en-US" altLang="zh-CN" sz="1800" dirty="0"/>
              <a:t>Everything</a:t>
            </a:r>
            <a:r>
              <a:rPr lang="zh-CN" altLang="en-US" sz="1800" dirty="0"/>
              <a:t> </a:t>
            </a:r>
            <a:r>
              <a:rPr lang="en-US" altLang="zh-CN" sz="1800" dirty="0"/>
              <a:t>Scaling</a:t>
            </a:r>
            <a:r>
              <a:rPr lang="zh-CN" altLang="en-US" sz="1800" dirty="0"/>
              <a:t> </a:t>
            </a:r>
            <a:r>
              <a:rPr lang="en-US" altLang="zh-CN" sz="1800" dirty="0"/>
              <a:t>Law</a:t>
            </a:r>
            <a:r>
              <a:rPr lang="zh-CN" altLang="en-US" sz="1800" dirty="0"/>
              <a:t> 的方式；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C203F8-26EF-1143-B8C8-617B1F130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3" y="3037111"/>
            <a:ext cx="9947238" cy="34823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2321EB-2D36-DC45-8F3D-11F31242F634}"/>
              </a:ext>
            </a:extLst>
          </p:cNvPr>
          <p:cNvSpPr/>
          <p:nvPr/>
        </p:nvSpPr>
        <p:spPr>
          <a:xfrm>
            <a:off x="5613722" y="2853625"/>
            <a:ext cx="2615878" cy="321756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1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AD02138-8F2F-974F-BE8D-1DDBBCF7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GPT-4o</a:t>
            </a:r>
            <a:r>
              <a:rPr lang="zh-CN" altLang="en-US" dirty="0"/>
              <a:t> 原理解读：</a:t>
            </a:r>
            <a:r>
              <a:rPr lang="en-US" altLang="zh-CN" dirty="0"/>
              <a:t>Outputs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FF3C26E-3CFF-FA4B-A9B8-0F2BBA69E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32849"/>
            <a:ext cx="10963473" cy="4994910"/>
          </a:xfrm>
        </p:spPr>
        <p:txBody>
          <a:bodyPr/>
          <a:lstStyle/>
          <a:p>
            <a:r>
              <a:rPr lang="zh-CN" altLang="en-US" sz="1800" dirty="0"/>
              <a:t>输出可配置、可选择 </a:t>
            </a:r>
            <a:r>
              <a:rPr lang="en-US" altLang="zh-CN" sz="1800" dirty="0"/>
              <a:t>text/audio/images</a:t>
            </a:r>
            <a:r>
              <a:rPr lang="zh-CN" altLang="en-US" sz="1800" dirty="0"/>
              <a:t>，因此是 </a:t>
            </a:r>
            <a:r>
              <a:rPr lang="en-US" altLang="zh-CN" sz="1800" dirty="0"/>
              <a:t>Conducting</a:t>
            </a:r>
            <a:r>
              <a:rPr lang="zh-CN" altLang="en-US" sz="1800" dirty="0"/>
              <a:t> 的</a:t>
            </a:r>
            <a:r>
              <a:rPr lang="en-US" altLang="zh-CN" sz="1800" dirty="0"/>
              <a:t>case</a:t>
            </a:r>
            <a:r>
              <a:rPr lang="zh-CN" altLang="en-US" sz="1800" dirty="0"/>
              <a:t>，统一 </a:t>
            </a:r>
            <a:r>
              <a:rPr lang="en-US" altLang="zh-CN" sz="1800" dirty="0"/>
              <a:t>Transformers</a:t>
            </a:r>
            <a:r>
              <a:rPr lang="zh-CN" altLang="en-US" sz="1800" dirty="0"/>
              <a:t> </a:t>
            </a:r>
            <a:r>
              <a:rPr lang="en-US" altLang="zh-CN" sz="1800" dirty="0"/>
              <a:t>Tokens</a:t>
            </a:r>
            <a:r>
              <a:rPr lang="zh-CN" altLang="en-US" sz="1800" dirty="0"/>
              <a:t> 输入可实现；</a:t>
            </a:r>
            <a:endParaRPr lang="en-US" altLang="zh-CN" sz="1800" dirty="0"/>
          </a:p>
          <a:p>
            <a:r>
              <a:rPr lang="en-US" altLang="zh-CN" sz="1800" dirty="0"/>
              <a:t>Images</a:t>
            </a:r>
            <a:r>
              <a:rPr lang="zh-CN" altLang="en-US" sz="1800" dirty="0"/>
              <a:t> 依然借鉴 </a:t>
            </a:r>
            <a:r>
              <a:rPr lang="en-US" altLang="zh-CN" sz="1800" dirty="0"/>
              <a:t>SORA</a:t>
            </a:r>
            <a:r>
              <a:rPr lang="zh-CN" altLang="en-US" sz="1800" dirty="0"/>
              <a:t> 使用 </a:t>
            </a:r>
            <a:r>
              <a:rPr lang="en-US" altLang="zh-CN" sz="1800" dirty="0"/>
              <a:t>DiT</a:t>
            </a:r>
            <a:r>
              <a:rPr lang="zh-CN" altLang="en-US" sz="1800" dirty="0"/>
              <a:t> 作为生成，但此处生成的为 </a:t>
            </a:r>
            <a:r>
              <a:rPr lang="en-US" altLang="zh-CN" sz="1800" dirty="0"/>
              <a:t>Images</a:t>
            </a:r>
            <a:r>
              <a:rPr lang="zh-CN" altLang="en-US" sz="1800" dirty="0"/>
              <a:t> </a:t>
            </a:r>
            <a:r>
              <a:rPr lang="en-US" altLang="zh-CN" sz="1800" dirty="0"/>
              <a:t>not</a:t>
            </a:r>
            <a:r>
              <a:rPr lang="zh-CN" altLang="en-US" sz="1800" dirty="0"/>
              <a:t> </a:t>
            </a:r>
            <a:r>
              <a:rPr lang="en-US" altLang="zh-CN" sz="1800" dirty="0"/>
              <a:t>Videos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en-US" altLang="zh-CN" sz="1800" dirty="0"/>
              <a:t>Audio</a:t>
            </a:r>
            <a:r>
              <a:rPr lang="zh-CN" altLang="en-US" sz="1800" dirty="0"/>
              <a:t> 与 </a:t>
            </a:r>
            <a:r>
              <a:rPr lang="en-US" altLang="zh-CN" sz="1800" dirty="0"/>
              <a:t>Text</a:t>
            </a:r>
            <a:r>
              <a:rPr lang="zh-CN" altLang="en-US" sz="1800" dirty="0"/>
              <a:t> 应该会有对齐，保持同声传译；</a:t>
            </a:r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C203F8-26EF-1143-B8C8-617B1F130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63" y="3037111"/>
            <a:ext cx="9947238" cy="34823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2321EB-2D36-DC45-8F3D-11F31242F634}"/>
              </a:ext>
            </a:extLst>
          </p:cNvPr>
          <p:cNvSpPr/>
          <p:nvPr/>
        </p:nvSpPr>
        <p:spPr>
          <a:xfrm flipH="1">
            <a:off x="8044404" y="2853625"/>
            <a:ext cx="2407533" cy="321756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623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6B344-8A4E-A646-A15D-463C6D2A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GPT-4o</a:t>
            </a:r>
            <a:r>
              <a:rPr lang="zh-CN" altLang="en-US" dirty="0"/>
              <a:t> 原理解读：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flywheel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B33F285-C8A8-7840-B0BB-D42F94D08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1139" y="1336018"/>
            <a:ext cx="10700947" cy="50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8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A240C03-AB3A-154E-9031-9F4F9405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28ABAD-E3CF-6C46-8088-45B69A855B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多模态数据工程：</a:t>
            </a:r>
            <a:endParaRPr lang="en-US" altLang="zh-CN" b="1" dirty="0"/>
          </a:p>
          <a:p>
            <a:pPr marL="694190" lvl="1" indent="-457200">
              <a:buFont typeface="+mj-lt"/>
              <a:buAutoNum type="arabicPeriod"/>
            </a:pP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tokens</a:t>
            </a:r>
            <a:r>
              <a:rPr lang="zh-CN" altLang="en-US" dirty="0"/>
              <a:t> 减少，让大模型的输入序列 </a:t>
            </a:r>
            <a:r>
              <a:rPr lang="en-US" altLang="zh-CN" dirty="0"/>
              <a:t>Tokens</a:t>
            </a:r>
            <a:r>
              <a:rPr lang="zh-CN" altLang="en-US" dirty="0"/>
              <a:t> 结合多模态统一为 </a:t>
            </a:r>
            <a:r>
              <a:rPr lang="en-US" altLang="zh-CN" dirty="0"/>
              <a:t>Signal</a:t>
            </a:r>
            <a:r>
              <a:rPr lang="zh-CN" altLang="en-US" dirty="0"/>
              <a:t> 长序列；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词表增大 </a:t>
            </a:r>
            <a:r>
              <a:rPr lang="en-US" altLang="zh-CN" dirty="0"/>
              <a:t>Token</a:t>
            </a:r>
            <a:r>
              <a:rPr lang="zh-CN" altLang="en-US" dirty="0"/>
              <a:t> 减少， 分词从 </a:t>
            </a:r>
            <a:r>
              <a:rPr lang="en-US" altLang="zh-CN" dirty="0"/>
              <a:t>100K </a:t>
            </a:r>
            <a:r>
              <a:rPr lang="zh-CN" altLang="en-US" dirty="0"/>
              <a:t>到 </a:t>
            </a:r>
            <a:r>
              <a:rPr lang="en-US" altLang="zh-CN" dirty="0"/>
              <a:t>200K</a:t>
            </a:r>
            <a:r>
              <a:rPr lang="zh-CN" altLang="en-US" dirty="0"/>
              <a:t>，</a:t>
            </a:r>
            <a:r>
              <a:rPr lang="en-US" altLang="zh-CN" dirty="0"/>
              <a:t>LLM</a:t>
            </a:r>
            <a:r>
              <a:rPr lang="zh-CN" altLang="en-US" dirty="0"/>
              <a:t> 编码率进一步增强；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r>
              <a:rPr lang="en-US" altLang="zh-CN" dirty="0"/>
              <a:t>Video</a:t>
            </a:r>
            <a:r>
              <a:rPr lang="zh-CN" altLang="en-US" dirty="0"/>
              <a:t> 借鉴 </a:t>
            </a:r>
            <a:r>
              <a:rPr lang="en-US" altLang="zh-CN" dirty="0"/>
              <a:t>SORA</a:t>
            </a:r>
            <a:r>
              <a:rPr lang="zh-CN" altLang="en-US" dirty="0"/>
              <a:t> 对 </a:t>
            </a:r>
            <a:r>
              <a:rPr lang="en-US" altLang="zh-CN" dirty="0"/>
              <a:t>spacetime</a:t>
            </a:r>
            <a:r>
              <a:rPr lang="zh-CN" altLang="en-US" dirty="0"/>
              <a:t> </a:t>
            </a:r>
            <a:r>
              <a:rPr lang="en-US" altLang="zh-CN" dirty="0"/>
              <a:t>patch</a:t>
            </a:r>
            <a:r>
              <a:rPr lang="zh-CN" altLang="en-US" dirty="0"/>
              <a:t> 对时序极高编码率；</a:t>
            </a:r>
            <a:endParaRPr lang="en-US" altLang="zh-CN" dirty="0"/>
          </a:p>
          <a:p>
            <a:pPr marL="457200" lvl="1" indent="-457200"/>
            <a:r>
              <a:rPr lang="zh-CN" altLang="en-US" sz="2000" b="1" dirty="0"/>
              <a:t>模型训练：</a:t>
            </a:r>
            <a:endParaRPr lang="en-US" altLang="zh-CN" sz="2000" b="1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弱监督</a:t>
            </a:r>
            <a:r>
              <a:rPr lang="en-US" altLang="zh-CN" dirty="0"/>
              <a:t>/</a:t>
            </a:r>
            <a:r>
              <a:rPr lang="zh-CN" altLang="en-US" dirty="0"/>
              <a:t>自监督为主，否则多模态对齐进行统一模式训练非常难；</a:t>
            </a:r>
            <a:endParaRPr lang="en-US" altLang="zh-CN" dirty="0"/>
          </a:p>
          <a:p>
            <a:r>
              <a:rPr lang="zh-CN" altLang="en-US" b="1" dirty="0"/>
              <a:t>模型结构与训练：</a:t>
            </a:r>
            <a:endParaRPr lang="en-US" altLang="zh-CN" b="1" dirty="0"/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通过 </a:t>
            </a:r>
            <a:r>
              <a:rPr lang="en-US" altLang="zh-CN" dirty="0"/>
              <a:t>Super</a:t>
            </a:r>
            <a:r>
              <a:rPr lang="zh-CN" altLang="en-US" dirty="0"/>
              <a:t> </a:t>
            </a:r>
            <a:r>
              <a:rPr lang="en-US" altLang="zh-CN" dirty="0"/>
              <a:t>Aligning</a:t>
            </a:r>
            <a:r>
              <a:rPr lang="zh-CN" altLang="en-US" dirty="0"/>
              <a:t> 对 </a:t>
            </a:r>
            <a:r>
              <a:rPr lang="en-US" altLang="zh-CN" dirty="0"/>
              <a:t>Text</a:t>
            </a:r>
            <a:r>
              <a:rPr lang="zh-CN" altLang="en-US" dirty="0"/>
              <a:t>、</a:t>
            </a:r>
            <a:r>
              <a:rPr lang="en-US" altLang="zh-CN" dirty="0"/>
              <a:t>Audio</a:t>
            </a:r>
            <a:r>
              <a:rPr lang="zh-CN" altLang="en-US" dirty="0"/>
              <a:t>、</a:t>
            </a:r>
            <a:r>
              <a:rPr lang="en-US" altLang="zh-CN" dirty="0"/>
              <a:t>Video</a:t>
            </a:r>
            <a:r>
              <a:rPr lang="zh-CN" altLang="en-US" dirty="0"/>
              <a:t> 三种模态进行对齐；</a:t>
            </a:r>
          </a:p>
          <a:p>
            <a:pPr marL="694190" lvl="1" indent="-457200">
              <a:buFont typeface="+mj-lt"/>
              <a:buAutoNum type="arabicPeriod"/>
            </a:pPr>
            <a:r>
              <a:rPr lang="zh-CN" altLang="en-US" dirty="0"/>
              <a:t>仍然以 </a:t>
            </a:r>
            <a:r>
              <a:rPr lang="en-US" altLang="zh-CN" dirty="0"/>
              <a:t>LLM</a:t>
            </a:r>
            <a:r>
              <a:rPr lang="zh-CN" altLang="en-US" dirty="0"/>
              <a:t>（</a:t>
            </a:r>
            <a:r>
              <a:rPr lang="en-US" altLang="zh-CN" dirty="0"/>
              <a:t>GPT4</a:t>
            </a:r>
            <a:r>
              <a:rPr lang="zh-CN" altLang="en-US" dirty="0"/>
              <a:t>） 能力为主，加入多模态维度 </a:t>
            </a:r>
            <a:r>
              <a:rPr lang="en-US" altLang="zh-CN" dirty="0"/>
              <a:t>Tokens</a:t>
            </a:r>
            <a:r>
              <a:rPr lang="zh-CN" altLang="en-US" dirty="0"/>
              <a:t> 形成一个大模型；</a:t>
            </a:r>
            <a:endParaRPr lang="en-US" altLang="zh-CN" dirty="0"/>
          </a:p>
          <a:p>
            <a:pPr marL="694190" lvl="1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039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zh-CN" altLang="en-US" dirty="0">
                <a:latin typeface="Gill Sans MT" panose="020B0502020104020203" pitchFamily="34" charset="0"/>
              </a:rPr>
              <a:t>看大模型趋势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847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B07F91D-5DA3-EF47-8869-48D50EA8EF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/>
              <a:t>多模态融合进入一个新的里程碑，丝滑</a:t>
            </a:r>
            <a:endParaRPr lang="en-US" altLang="zh-CN" sz="4800" dirty="0"/>
          </a:p>
          <a:p>
            <a:r>
              <a:rPr kumimoji="1" lang="en-US" altLang="zh-CN" sz="2000" b="0" dirty="0">
                <a:solidFill>
                  <a:schemeClr val="tx1"/>
                </a:solidFill>
              </a:rPr>
              <a:t>https://</a:t>
            </a:r>
            <a:r>
              <a:rPr kumimoji="1" lang="en-US" altLang="zh-CN" sz="2000" b="0" dirty="0" err="1">
                <a:solidFill>
                  <a:schemeClr val="tx1"/>
                </a:solidFill>
              </a:rPr>
              <a:t>www.youtube.com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/</a:t>
            </a:r>
            <a:r>
              <a:rPr kumimoji="1" lang="en-US" altLang="zh-CN" sz="2000" b="0" dirty="0" err="1">
                <a:solidFill>
                  <a:schemeClr val="tx1"/>
                </a:solidFill>
              </a:rPr>
              <a:t>watch?v</a:t>
            </a:r>
            <a:r>
              <a:rPr kumimoji="1" lang="en-US" altLang="zh-CN" sz="2000" b="0" dirty="0">
                <a:solidFill>
                  <a:schemeClr val="tx1"/>
                </a:solidFill>
              </a:rPr>
              <a:t>=-xC_dTqJLQ0&amp;t=32s</a:t>
            </a:r>
            <a:endParaRPr kumimoji="1" lang="zh-CN" altLang="en-US" sz="2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72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93FA74-9256-4348-B003-7B14FC4F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大模型发展趋势与思考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B4B91-FDEA-2148-B2B7-E237122B78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对 </a:t>
            </a:r>
            <a:r>
              <a:rPr lang="en-US" altLang="zh-CN" dirty="0"/>
              <a:t>LLM</a:t>
            </a:r>
            <a:r>
              <a:rPr lang="zh-CN" altLang="en-US" dirty="0"/>
              <a:t> 大模型的趋势思考；</a:t>
            </a:r>
            <a:endParaRPr lang="en-US" altLang="zh-CN" dirty="0"/>
          </a:p>
          <a:p>
            <a:r>
              <a:rPr lang="zh-CN" altLang="en-US" dirty="0"/>
              <a:t>对 </a:t>
            </a:r>
            <a:r>
              <a:rPr lang="en-US" altLang="zh-CN" dirty="0"/>
              <a:t>MLM</a:t>
            </a:r>
            <a:r>
              <a:rPr lang="zh-CN" altLang="en-US" dirty="0"/>
              <a:t> 大模型的趋势思考；</a:t>
            </a:r>
            <a:endParaRPr lang="en-US" altLang="zh-CN" dirty="0"/>
          </a:p>
          <a:p>
            <a:r>
              <a:rPr lang="zh-CN" altLang="en-US" dirty="0"/>
              <a:t>对百模大战厂商的思考（反思）；</a:t>
            </a:r>
            <a:endParaRPr lang="en-US" altLang="zh-CN" dirty="0"/>
          </a:p>
          <a:p>
            <a:r>
              <a:rPr lang="zh-CN" altLang="en-US" dirty="0"/>
              <a:t>对计算产业（</a:t>
            </a:r>
            <a:r>
              <a:rPr lang="en-US" altLang="zh-CN" dirty="0"/>
              <a:t>AMD</a:t>
            </a:r>
            <a:r>
              <a:rPr lang="zh-CN" altLang="en-US" dirty="0"/>
              <a:t>、</a:t>
            </a:r>
            <a:r>
              <a:rPr lang="en-US" altLang="zh-CN" dirty="0"/>
              <a:t>NVIDIA</a:t>
            </a:r>
            <a:r>
              <a:rPr lang="zh-CN" altLang="en-US" dirty="0"/>
              <a:t>、</a:t>
            </a:r>
            <a:r>
              <a:rPr lang="en-US" altLang="zh-CN" dirty="0"/>
              <a:t>HUAWEI</a:t>
            </a:r>
            <a:r>
              <a:rPr lang="zh-CN" altLang="en-US" dirty="0"/>
              <a:t>）的思考；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254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对大模型本身的思考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LLM</a:t>
            </a:r>
            <a:r>
              <a:rPr lang="zh-CN" altLang="en-US" sz="2000" dirty="0">
                <a:solidFill>
                  <a:srgbClr val="FF0000"/>
                </a:solidFill>
              </a:rPr>
              <a:t> 大模型已经进入瓶颈期，加持 </a:t>
            </a:r>
            <a:r>
              <a:rPr lang="en-US" altLang="zh-CN" sz="2000" dirty="0">
                <a:solidFill>
                  <a:srgbClr val="FF0000"/>
                </a:solidFill>
              </a:rPr>
              <a:t>MOE</a:t>
            </a:r>
            <a:r>
              <a:rPr lang="zh-CN" altLang="en-US" sz="2000" dirty="0">
                <a:solidFill>
                  <a:srgbClr val="FF0000"/>
                </a:solidFill>
              </a:rPr>
              <a:t> 模型规模更大、超大词表、长序列：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 err="1">
                <a:latin typeface="Gill Sans MT" panose="020B0502020104020203" pitchFamily="34" charset="0"/>
              </a:rPr>
              <a:t>DeepSeek</a:t>
            </a:r>
            <a:r>
              <a:rPr lang="zh-CN" altLang="en-US" sz="1800" dirty="0">
                <a:latin typeface="Gill Sans MT" panose="020B0502020104020203" pitchFamily="34" charset="0"/>
              </a:rPr>
              <a:t>、</a:t>
            </a:r>
            <a:r>
              <a:rPr lang="en-US" altLang="zh-CN" sz="1800" dirty="0">
                <a:latin typeface="Gill Sans MT" panose="020B0502020104020203" pitchFamily="34" charset="0"/>
              </a:rPr>
              <a:t>Grok</a:t>
            </a:r>
            <a:r>
              <a:rPr lang="zh-CN" altLang="en-US" sz="1800" dirty="0">
                <a:latin typeface="Gill Sans MT" panose="020B0502020104020203" pitchFamily="34" charset="0"/>
              </a:rPr>
              <a:t> 等对 </a:t>
            </a:r>
            <a:r>
              <a:rPr lang="en-US" altLang="zh-CN" sz="1800" dirty="0">
                <a:latin typeface="Gill Sans MT" panose="020B0502020104020203" pitchFamily="34" charset="0"/>
              </a:rPr>
              <a:t>MOE</a:t>
            </a:r>
            <a:r>
              <a:rPr lang="zh-CN" altLang="en-US" sz="1800" dirty="0">
                <a:latin typeface="Gill Sans MT" panose="020B0502020104020203" pitchFamily="34" charset="0"/>
              </a:rPr>
              <a:t> 的创新让模型规模更大，效果更好；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如 </a:t>
            </a:r>
            <a:r>
              <a:rPr lang="en-US" altLang="zh-CN" sz="1800" dirty="0">
                <a:latin typeface="Gill Sans MT" panose="020B0502020104020203" pitchFamily="34" charset="0"/>
              </a:rPr>
              <a:t>KIMI</a:t>
            </a:r>
            <a:r>
              <a:rPr lang="zh-CN" altLang="en-US" sz="1800" dirty="0">
                <a:latin typeface="Gill Sans MT" panose="020B0502020104020203" pitchFamily="34" charset="0"/>
              </a:rPr>
              <a:t> 等追求长序列提升召回，但同时提供非长序列的 </a:t>
            </a:r>
            <a:r>
              <a:rPr lang="en-US" altLang="zh-CN" sz="1800" dirty="0">
                <a:latin typeface="Gill Sans MT" panose="020B0502020104020203" pitchFamily="34" charset="0"/>
              </a:rPr>
              <a:t>SFT/</a:t>
            </a:r>
            <a:r>
              <a:rPr lang="zh-CN" altLang="en-US" sz="1800" dirty="0">
                <a:latin typeface="Gill Sans MT" panose="020B0502020104020203" pitchFamily="34" charset="0"/>
              </a:rPr>
              <a:t>微调 系列模型；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OpenAI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GPT-4o</a:t>
            </a:r>
            <a:r>
              <a:rPr lang="zh-CN" altLang="en-US" sz="1800" dirty="0">
                <a:latin typeface="Gill Sans MT" panose="020B0502020104020203" pitchFamily="34" charset="0"/>
              </a:rPr>
              <a:t> 架构在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微调整，但没有追求长序列而是：多模态、数据工程发展；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整体在 </a:t>
            </a:r>
            <a:r>
              <a:rPr lang="en-US" altLang="zh-CN" sz="1800" dirty="0">
                <a:latin typeface="Gill Sans MT" panose="020B0502020104020203" pitchFamily="34" charset="0"/>
              </a:rPr>
              <a:t>GPT-4</a:t>
            </a:r>
            <a:r>
              <a:rPr lang="zh-CN" altLang="en-US" sz="1800" dirty="0">
                <a:latin typeface="Gill Sans MT" panose="020B0502020104020203" pitchFamily="34" charset="0"/>
              </a:rPr>
              <a:t> 低 </a:t>
            </a:r>
            <a:r>
              <a:rPr lang="en-US" altLang="zh-CN" sz="1800" dirty="0">
                <a:latin typeface="Gill Sans MT" panose="020B0502020104020203" pitchFamily="34" charset="0"/>
              </a:rPr>
              <a:t>X%</a:t>
            </a:r>
            <a:r>
              <a:rPr lang="zh-CN" altLang="en-US" sz="1800" dirty="0">
                <a:latin typeface="Gill Sans MT" panose="020B0502020104020203" pitchFamily="34" charset="0"/>
              </a:rPr>
              <a:t> 精度波动，无突破性进展，进入应用下半场；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17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对大模型本身的思考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MLM</a:t>
            </a:r>
            <a:r>
              <a:rPr lang="zh-CN" altLang="en-US" sz="2000" dirty="0">
                <a:solidFill>
                  <a:srgbClr val="FF0000"/>
                </a:solidFill>
              </a:rPr>
              <a:t> 进入赛道，</a:t>
            </a:r>
            <a:r>
              <a:rPr lang="en-US" altLang="zh-CN" sz="2000" dirty="0">
                <a:solidFill>
                  <a:srgbClr val="FF0000"/>
                </a:solidFill>
              </a:rPr>
              <a:t>24</a:t>
            </a:r>
            <a:r>
              <a:rPr lang="zh-CN" altLang="en-US" sz="2000" dirty="0">
                <a:solidFill>
                  <a:srgbClr val="FF0000"/>
                </a:solidFill>
              </a:rPr>
              <a:t> 年可称为多模态大模型元年，国外巨头在布局：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国内多模态极少部分厂商在试水训练，</a:t>
            </a:r>
            <a:r>
              <a:rPr lang="en-US" altLang="zh-CN" sz="1800" dirty="0">
                <a:latin typeface="Gill Sans MT" panose="020B0502020104020203" pitchFamily="34" charset="0"/>
              </a:rPr>
              <a:t>GOOGLE</a:t>
            </a:r>
            <a:r>
              <a:rPr lang="zh-CN" altLang="en-US" sz="1800" dirty="0">
                <a:latin typeface="Gill Sans MT" panose="020B0502020104020203" pitchFamily="34" charset="0"/>
              </a:rPr>
              <a:t> 和 </a:t>
            </a:r>
            <a:r>
              <a:rPr lang="en-US" altLang="zh-CN" sz="1800" dirty="0">
                <a:latin typeface="Gill Sans MT" panose="020B0502020104020203" pitchFamily="34" charset="0"/>
              </a:rPr>
              <a:t>OpenAI</a:t>
            </a:r>
            <a:r>
              <a:rPr lang="zh-CN" altLang="en-US" sz="1800" dirty="0">
                <a:latin typeface="Gill Sans MT" panose="020B0502020104020203" pitchFamily="34" charset="0"/>
              </a:rPr>
              <a:t> 方向明确后下半年国内会涌现 </a:t>
            </a:r>
            <a:r>
              <a:rPr lang="en-US" altLang="zh-CN" sz="1800" dirty="0">
                <a:latin typeface="Gill Sans MT" panose="020B0502020104020203" pitchFamily="34" charset="0"/>
              </a:rPr>
              <a:t>MLM</a:t>
            </a:r>
            <a:r>
              <a:rPr lang="zh-CN" altLang="en-US" sz="1800" dirty="0">
                <a:latin typeface="Gill Sans MT" panose="020B0502020104020203" pitchFamily="34" charset="0"/>
              </a:rPr>
              <a:t>； 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大厂中高层容易被 </a:t>
            </a:r>
            <a:r>
              <a:rPr lang="en-US" altLang="zh-CN" sz="1800" dirty="0">
                <a:latin typeface="Gill Sans MT" panose="020B0502020104020203" pitchFamily="34" charset="0"/>
              </a:rPr>
              <a:t>PPT</a:t>
            </a:r>
            <a:r>
              <a:rPr lang="zh-CN" altLang="en-US" sz="1800" dirty="0">
                <a:latin typeface="Gill Sans MT" panose="020B0502020104020203" pitchFamily="34" charset="0"/>
              </a:rPr>
              <a:t> 忽悠，起大早赶晚集，手握万卡无 </a:t>
            </a:r>
            <a:r>
              <a:rPr lang="en-US" altLang="zh-CN" sz="1800" dirty="0">
                <a:latin typeface="Gill Sans MT" panose="020B0502020104020203" pitchFamily="34" charset="0"/>
              </a:rPr>
              <a:t>scaling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law</a:t>
            </a:r>
            <a:r>
              <a:rPr lang="zh-CN" altLang="en-US" sz="1800" dirty="0">
                <a:latin typeface="Gill Sans MT" panose="020B0502020104020203" pitchFamily="34" charset="0"/>
              </a:rPr>
              <a:t>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上半年赛道压轴 </a:t>
            </a:r>
            <a:r>
              <a:rPr lang="en-US" altLang="zh-CN" sz="1800" dirty="0">
                <a:latin typeface="Gill Sans MT" panose="020B0502020104020203" pitchFamily="34" charset="0"/>
              </a:rPr>
              <a:t>SORA</a:t>
            </a:r>
            <a:r>
              <a:rPr lang="zh-CN" altLang="en-US" sz="1800" dirty="0">
                <a:latin typeface="Gill Sans MT" panose="020B0502020104020203" pitchFamily="34" charset="0"/>
              </a:rPr>
              <a:t> 而非 </a:t>
            </a:r>
            <a:r>
              <a:rPr lang="en-US" altLang="zh-CN" sz="1800" dirty="0">
                <a:latin typeface="Gill Sans MT" panose="020B0502020104020203" pitchFamily="34" charset="0"/>
              </a:rPr>
              <a:t>MLM</a:t>
            </a:r>
            <a:r>
              <a:rPr lang="zh-CN" altLang="en-US" sz="1800" dirty="0">
                <a:latin typeface="Gill Sans MT" panose="020B0502020104020203" pitchFamily="34" charset="0"/>
              </a:rPr>
              <a:t>，大模型赛道从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开始分裂；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MLM</a:t>
            </a:r>
            <a:r>
              <a:rPr lang="zh-CN" altLang="en-US" sz="1800" dirty="0">
                <a:latin typeface="Gill Sans MT" panose="020B0502020104020203" pitchFamily="34" charset="0"/>
              </a:rPr>
              <a:t> 围绕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的成果进一步升级迭代，而不是从新开始；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82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对百模大战产商思考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新赛道可以抄袭，但认知迭代速度不够快，很容易就被嘲讽：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Google</a:t>
            </a:r>
            <a:r>
              <a:rPr lang="zh-CN" altLang="en-US" sz="1800" dirty="0">
                <a:latin typeface="Gill Sans MT" panose="020B0502020104020203" pitchFamily="34" charset="0"/>
              </a:rPr>
              <a:t> 积极拥抱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，对自家搜索产品在逐步变革；百度用搜索防御者姿态参与 </a:t>
            </a:r>
            <a:r>
              <a:rPr lang="en-US" altLang="zh-CN" sz="1800" dirty="0">
                <a:latin typeface="Gill Sans MT" panose="020B0502020104020203" pitchFamily="34" charset="0"/>
              </a:rPr>
              <a:t>AI</a:t>
            </a:r>
            <a:r>
              <a:rPr lang="zh-CN" altLang="en-US" sz="1800" dirty="0">
                <a:latin typeface="Gill Sans MT" panose="020B0502020104020203" pitchFamily="34" charset="0"/>
              </a:rPr>
              <a:t> 竞争；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E2E</a:t>
            </a:r>
            <a:r>
              <a:rPr lang="zh-CN" altLang="en-US" sz="1800" dirty="0">
                <a:latin typeface="Gill Sans MT" panose="020B0502020104020203" pitchFamily="34" charset="0"/>
              </a:rPr>
              <a:t> 大模型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E2E</a:t>
            </a:r>
            <a:r>
              <a:rPr lang="zh-CN" altLang="en-US" sz="1800" dirty="0">
                <a:latin typeface="Gill Sans MT" panose="020B0502020104020203" pitchFamily="34" charset="0"/>
              </a:rPr>
              <a:t> 大模型应用越来越多（</a:t>
            </a:r>
            <a:r>
              <a:rPr lang="en-US" altLang="zh-CN" sz="1800" dirty="0">
                <a:latin typeface="Gill Sans MT" panose="020B0502020104020203" pitchFamily="34" charset="0"/>
              </a:rPr>
              <a:t>Tesla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FSD12</a:t>
            </a:r>
            <a:r>
              <a:rPr lang="zh-CN" altLang="en-US" sz="1800" dirty="0">
                <a:latin typeface="Gill Sans MT" panose="020B0502020104020203" pitchFamily="34" charset="0"/>
              </a:rPr>
              <a:t>、</a:t>
            </a:r>
            <a:r>
              <a:rPr lang="en-US" altLang="zh-CN" sz="1800" dirty="0">
                <a:latin typeface="Gill Sans MT" panose="020B0502020104020203" pitchFamily="34" charset="0"/>
              </a:rPr>
              <a:t>GPT-4o</a:t>
            </a:r>
            <a:r>
              <a:rPr lang="zh-CN" altLang="en-US" sz="1800" dirty="0">
                <a:latin typeface="Gill Sans MT" panose="020B0502020104020203" pitchFamily="34" charset="0"/>
              </a:rPr>
              <a:t>、</a:t>
            </a:r>
            <a:r>
              <a:rPr lang="en-US" altLang="zh-CN" sz="1800" dirty="0">
                <a:latin typeface="Gill Sans MT" panose="020B0502020104020203" pitchFamily="34" charset="0"/>
              </a:rPr>
              <a:t>Google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Evo</a:t>
            </a:r>
            <a:r>
              <a:rPr lang="zh-CN" altLang="en-US" sz="1800" dirty="0">
                <a:latin typeface="Gill Sans MT" panose="020B0502020104020203" pitchFamily="34" charset="0"/>
              </a:rPr>
              <a:t>），国内串联；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随 </a:t>
            </a:r>
            <a:r>
              <a:rPr lang="en-US" altLang="zh-CN" sz="1800" dirty="0">
                <a:latin typeface="Gill Sans MT" panose="020B0502020104020203" pitchFamily="34" charset="0"/>
              </a:rPr>
              <a:t>GPT-4</a:t>
            </a:r>
            <a:r>
              <a:rPr lang="zh-CN" altLang="en-US" sz="1800" dirty="0">
                <a:latin typeface="Gill Sans MT" panose="020B0502020104020203" pitchFamily="34" charset="0"/>
              </a:rPr>
              <a:t> 没重大提升， 国内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开始追赶上来，围绕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的具身智能走向落地探索阶段；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国内外赛道差异明显，鲜见国内有 </a:t>
            </a:r>
            <a:r>
              <a:rPr lang="en-US" altLang="zh-CN" sz="1800" dirty="0">
                <a:latin typeface="Gill Sans MT" panose="020B0502020104020203" pitchFamily="34" charset="0"/>
              </a:rPr>
              <a:t>OpenAI</a:t>
            </a:r>
            <a:r>
              <a:rPr lang="zh-CN" altLang="en-US" sz="1800" dirty="0">
                <a:latin typeface="Gill Sans MT" panose="020B0502020104020203" pitchFamily="34" charset="0"/>
              </a:rPr>
              <a:t> 的 </a:t>
            </a:r>
            <a:r>
              <a:rPr lang="en-US" altLang="zh-CN" sz="1800" dirty="0">
                <a:latin typeface="Gill Sans MT" panose="020B0502020104020203" pitchFamily="34" charset="0"/>
              </a:rPr>
              <a:t>RoadMap</a:t>
            </a:r>
            <a:r>
              <a:rPr lang="zh-CN" altLang="en-US" sz="1800" dirty="0">
                <a:latin typeface="Gill Sans MT" panose="020B0502020104020203" pitchFamily="34" charset="0"/>
              </a:rPr>
              <a:t> 格局；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88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DF706E4-E66E-DF4B-A843-8B595E4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对计算产业的思考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A09425D-CCBA-2B4D-95D4-EA79045E9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MLM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LLM</a:t>
            </a:r>
            <a:r>
              <a:rPr lang="zh-CN" altLang="en-US" sz="2000" dirty="0">
                <a:solidFill>
                  <a:srgbClr val="FF0000"/>
                </a:solidFill>
              </a:rPr>
              <a:t> 等大模型越来越多，服务器算力持续消耗，推理算力提前布局：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24</a:t>
            </a:r>
            <a:r>
              <a:rPr lang="zh-CN" altLang="en-US" sz="1800" dirty="0">
                <a:latin typeface="Gill Sans MT" panose="020B0502020104020203" pitchFamily="34" charset="0"/>
              </a:rPr>
              <a:t> 年仍然仍然是重服务器算力，持续消耗大量算力，厂商对算力的渴求仍然不够；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800" dirty="0">
                <a:latin typeface="Gill Sans MT" panose="020B0502020104020203" pitchFamily="34" charset="0"/>
              </a:rPr>
              <a:t>推理芯片继续加强布局（</a:t>
            </a:r>
            <a:r>
              <a:rPr lang="en-US" altLang="zh-CN" sz="1800" dirty="0">
                <a:latin typeface="Gill Sans MT" panose="020B0502020104020203" pitchFamily="34" charset="0"/>
              </a:rPr>
              <a:t>1/2</a:t>
            </a:r>
            <a:r>
              <a:rPr lang="zh-CN" altLang="en-US" sz="1800" dirty="0">
                <a:latin typeface="Gill Sans MT" panose="020B0502020104020203" pitchFamily="34" charset="0"/>
              </a:rPr>
              <a:t> 年代际），等待 </a:t>
            </a:r>
            <a:r>
              <a:rPr lang="en-US" altLang="zh-CN" sz="1800" dirty="0">
                <a:latin typeface="Gill Sans MT" panose="020B0502020104020203" pitchFamily="34" charset="0"/>
              </a:rPr>
              <a:t>MLM</a:t>
            </a:r>
            <a:r>
              <a:rPr lang="zh-CN" altLang="en-US" sz="1800" dirty="0">
                <a:latin typeface="Gill Sans MT" panose="020B0502020104020203" pitchFamily="34" charset="0"/>
              </a:rPr>
              <a:t>、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等应用成熟落地，</a:t>
            </a:r>
            <a:r>
              <a:rPr lang="en-US" altLang="zh-CN" sz="1800" dirty="0">
                <a:latin typeface="Gill Sans MT" panose="020B0502020104020203" pitchFamily="34" charset="0"/>
              </a:rPr>
              <a:t>but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芯片 </a:t>
            </a:r>
            <a:r>
              <a:rPr lang="en-US" altLang="zh-CN" sz="1800" dirty="0">
                <a:latin typeface="Gill Sans MT" panose="020B0502020104020203" pitchFamily="34" charset="0"/>
              </a:rPr>
              <a:t>XXX</a:t>
            </a:r>
            <a:r>
              <a:rPr lang="zh-CN" altLang="en-US" sz="1800" dirty="0">
                <a:latin typeface="Gill Sans MT" panose="020B0502020104020203" pitchFamily="34" charset="0"/>
              </a:rPr>
              <a:t>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MLM</a:t>
            </a:r>
            <a:r>
              <a:rPr lang="zh-CN" altLang="en-US" sz="1800" dirty="0">
                <a:latin typeface="Gill Sans MT" panose="020B0502020104020203" pitchFamily="34" charset="0"/>
              </a:rPr>
              <a:t> 对特殊解码器（</a:t>
            </a:r>
            <a:r>
              <a:rPr lang="en-US" altLang="zh-CN" sz="1800" dirty="0">
                <a:latin typeface="Gill Sans MT" panose="020B0502020104020203" pitchFamily="34" charset="0"/>
              </a:rPr>
              <a:t>IP</a:t>
            </a:r>
            <a:r>
              <a:rPr lang="zh-CN" altLang="en-US" sz="1800" dirty="0">
                <a:latin typeface="Gill Sans MT" panose="020B0502020104020203" pitchFamily="34" charset="0"/>
              </a:rPr>
              <a:t>）有新需求，数据工程不满足于 </a:t>
            </a:r>
            <a:r>
              <a:rPr lang="en-US" altLang="zh-CN" sz="1800" dirty="0">
                <a:latin typeface="Gill Sans MT" panose="020B0502020104020203" pitchFamily="34" charset="0"/>
              </a:rPr>
              <a:t>ARM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CPU</a:t>
            </a:r>
            <a:r>
              <a:rPr lang="zh-CN" altLang="en-US" sz="1800" dirty="0">
                <a:latin typeface="Gill Sans MT" panose="020B0502020104020203" pitchFamily="34" charset="0"/>
              </a:rPr>
              <a:t> 的小核小 </a:t>
            </a:r>
            <a:r>
              <a:rPr lang="en-US" altLang="zh-CN" sz="1800" dirty="0">
                <a:latin typeface="Gill Sans MT" panose="020B0502020104020203" pitchFamily="34" charset="0"/>
              </a:rPr>
              <a:t>DIE</a:t>
            </a:r>
            <a:r>
              <a:rPr lang="zh-CN" altLang="en-US" sz="1800" dirty="0">
                <a:latin typeface="Gill Sans MT" panose="020B0502020104020203" pitchFamily="34" charset="0"/>
              </a:rPr>
              <a:t> 方式；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dirty="0">
                <a:latin typeface="Gill Sans MT" panose="020B0502020104020203" pitchFamily="34" charset="0"/>
              </a:rPr>
              <a:t>MLM</a:t>
            </a:r>
            <a:r>
              <a:rPr lang="zh-CN" altLang="en-US" sz="1800" dirty="0">
                <a:latin typeface="Gill Sans MT" panose="020B0502020104020203" pitchFamily="34" charset="0"/>
              </a:rPr>
              <a:t> 推理高吞吐下低时延 </a:t>
            </a:r>
            <a:r>
              <a:rPr lang="en-US" altLang="zh-CN" sz="1800" dirty="0">
                <a:latin typeface="Gill Sans MT" panose="020B0502020104020203" pitchFamily="34" charset="0"/>
              </a:rPr>
              <a:t>vs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LLM</a:t>
            </a:r>
            <a:r>
              <a:rPr lang="zh-CN" altLang="en-US" sz="1800" dirty="0">
                <a:latin typeface="Gill Sans MT" panose="020B0502020104020203" pitchFamily="34" charset="0"/>
              </a:rPr>
              <a:t> 推理低时延高吞吐，</a:t>
            </a:r>
            <a:r>
              <a:rPr lang="en-US" altLang="zh-CN" sz="1800" dirty="0">
                <a:latin typeface="Gill Sans MT" panose="020B0502020104020203" pitchFamily="34" charset="0"/>
              </a:rPr>
              <a:t>HBM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or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LPDDR</a:t>
            </a:r>
            <a:r>
              <a:rPr lang="zh-CN" altLang="en-US" sz="1800" dirty="0">
                <a:latin typeface="Gill Sans MT" panose="020B0502020104020203" pitchFamily="34" charset="0"/>
              </a:rPr>
              <a:t>？</a:t>
            </a:r>
            <a:endParaRPr lang="en-US" altLang="zh-CN" sz="1800" dirty="0">
              <a:latin typeface="Gill Sans MT" panose="020B0502020104020203" pitchFamily="34" charset="0"/>
            </a:endParaRPr>
          </a:p>
          <a:p>
            <a:pPr marL="582006" lvl="1" indent="-342900">
              <a:lnSpc>
                <a:spcPct val="200000"/>
              </a:lnSpc>
              <a:buFont typeface="+mj-lt"/>
              <a:buAutoNum type="arabicPeriod"/>
            </a:pPr>
            <a:endParaRPr lang="zh-CN" altLang="en-US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2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0B335E-625A-0F41-A196-1C84A587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033"/>
            <a:ext cx="12196763" cy="66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1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E24E75E4-9B38-6444-A341-BAA08528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 </a:t>
            </a:r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EFA3581-21AD-794D-8581-74C989A9B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Chan, W., Park, D., Lee, C., Zhang, Y., Le, Q., and </a:t>
            </a:r>
            <a:r>
              <a:rPr lang="en-US" altLang="zh-CN" dirty="0" err="1"/>
              <a:t>Norouzi</a:t>
            </a:r>
            <a:r>
              <a:rPr lang="en-US" altLang="zh-CN" dirty="0"/>
              <a:t>, M. </a:t>
            </a:r>
            <a:r>
              <a:rPr lang="en-US" altLang="zh-CN" dirty="0" err="1"/>
              <a:t>SpeechStew</a:t>
            </a:r>
            <a:r>
              <a:rPr lang="en-US" altLang="zh-CN" dirty="0"/>
              <a:t>: Simply mix all available speech </a:t>
            </a:r>
            <a:r>
              <a:rPr lang="en-US" altLang="zh-CN" dirty="0" err="1"/>
              <a:t>recogni</a:t>
            </a:r>
            <a:r>
              <a:rPr lang="en-US" altLang="zh-CN" dirty="0"/>
              <a:t>- </a:t>
            </a:r>
            <a:r>
              <a:rPr lang="en-US" altLang="zh-CN" dirty="0" err="1"/>
              <a:t>tion</a:t>
            </a:r>
            <a:r>
              <a:rPr lang="en-US" altLang="zh-CN" dirty="0"/>
              <a:t> data to train one large neural network. </a:t>
            </a:r>
            <a:r>
              <a:rPr lang="en-US" altLang="zh-CN" dirty="0">
                <a:hlinkClick r:id="rId2"/>
              </a:rPr>
              <a:t>arXiv preprint arXiv:2104.02133, 2021(opens in a new window)</a:t>
            </a:r>
            <a:r>
              <a:rPr lang="en-US" altLang="zh-CN" dirty="0"/>
              <a:t>. </a:t>
            </a:r>
          </a:p>
          <a:p>
            <a:r>
              <a:rPr lang="en-US" altLang="zh-CN" dirty="0"/>
              <a:t>2Galvez, D., </a:t>
            </a:r>
            <a:r>
              <a:rPr lang="en-US" altLang="zh-CN" dirty="0" err="1"/>
              <a:t>Diamos</a:t>
            </a:r>
            <a:r>
              <a:rPr lang="en-US" altLang="zh-CN" dirty="0"/>
              <a:t>, G., Torres, J. M. C., </a:t>
            </a:r>
            <a:r>
              <a:rPr lang="en-US" altLang="zh-CN" dirty="0" err="1"/>
              <a:t>Achorn</a:t>
            </a:r>
            <a:r>
              <a:rPr lang="en-US" altLang="zh-CN" dirty="0"/>
              <a:t>, K., Gopi, A., Kanter, D., Lam, M., </a:t>
            </a:r>
            <a:r>
              <a:rPr lang="en-US" altLang="zh-CN" dirty="0" err="1"/>
              <a:t>Mazumder</a:t>
            </a:r>
            <a:r>
              <a:rPr lang="en-US" altLang="zh-CN" dirty="0"/>
              <a:t>, M., and </a:t>
            </a:r>
            <a:r>
              <a:rPr lang="en-US" altLang="zh-CN" dirty="0" err="1"/>
              <a:t>Reddi</a:t>
            </a:r>
            <a:r>
              <a:rPr lang="en-US" altLang="zh-CN" dirty="0"/>
              <a:t>, V. J. The people’s speech: A large-scale diverse </a:t>
            </a:r>
            <a:r>
              <a:rPr lang="en-US" altLang="zh-CN" dirty="0" err="1"/>
              <a:t>english</a:t>
            </a:r>
            <a:r>
              <a:rPr lang="en-US" altLang="zh-CN" dirty="0"/>
              <a:t> speech recognition dataset for commercial usage. </a:t>
            </a:r>
            <a:r>
              <a:rPr lang="en-US" altLang="zh-CN" dirty="0">
                <a:hlinkClick r:id="rId3"/>
              </a:rPr>
              <a:t>arXiv preprint arXiv:2111.09344, 2021(opens in a new window)</a:t>
            </a:r>
            <a:r>
              <a:rPr lang="en-US" altLang="zh-CN" dirty="0"/>
              <a:t>. </a:t>
            </a:r>
          </a:p>
          <a:p>
            <a:r>
              <a:rPr lang="en-US" altLang="zh-CN" dirty="0"/>
              <a:t>3Chen, G., Chai, S., Wang, G., Du, J., Zhang, W.-Q., Weng, C., </a:t>
            </a:r>
            <a:r>
              <a:rPr lang="en-US" altLang="zh-CN" dirty="0" err="1"/>
              <a:t>Su</a:t>
            </a:r>
            <a:r>
              <a:rPr lang="en-US" altLang="zh-CN" dirty="0"/>
              <a:t>, D., Povey, D., </a:t>
            </a:r>
            <a:r>
              <a:rPr lang="en-US" altLang="zh-CN" dirty="0" err="1"/>
              <a:t>Trmal</a:t>
            </a:r>
            <a:r>
              <a:rPr lang="en-US" altLang="zh-CN" dirty="0"/>
              <a:t>, J., Zhang, J., et al. </a:t>
            </a:r>
            <a:r>
              <a:rPr lang="en-US" altLang="zh-CN" dirty="0" err="1"/>
              <a:t>Gigaspeech</a:t>
            </a:r>
            <a:r>
              <a:rPr lang="en-US" altLang="zh-CN" dirty="0"/>
              <a:t>: An evolving, multi-domain </a:t>
            </a:r>
            <a:r>
              <a:rPr lang="en-US" altLang="zh-CN" dirty="0" err="1"/>
              <a:t>asr</a:t>
            </a:r>
            <a:r>
              <a:rPr lang="en-US" altLang="zh-CN" dirty="0"/>
              <a:t> corpus with 10,000 hours of transcribed audio. </a:t>
            </a:r>
            <a:r>
              <a:rPr lang="en-US" altLang="zh-CN" dirty="0">
                <a:hlinkClick r:id="rId4"/>
              </a:rPr>
              <a:t>arXiv preprint arXiv:2106.06909, 2021(opens in a new window)</a:t>
            </a:r>
            <a:r>
              <a:rPr lang="en-US" altLang="zh-CN" dirty="0"/>
              <a:t>. </a:t>
            </a:r>
          </a:p>
          <a:p>
            <a:r>
              <a:rPr lang="en-US" altLang="zh-CN" dirty="0"/>
              <a:t>4Baevski, A., Zhou, H., Mohamed, A., and </a:t>
            </a:r>
            <a:r>
              <a:rPr lang="en-US" altLang="zh-CN" dirty="0" err="1"/>
              <a:t>Auli</a:t>
            </a:r>
            <a:r>
              <a:rPr lang="en-US" altLang="zh-CN" dirty="0"/>
              <a:t>, M. wav2vec 2.0: A framework for self-supervised learning of speech representations. </a:t>
            </a:r>
            <a:r>
              <a:rPr lang="en-US" altLang="zh-CN" dirty="0">
                <a:hlinkClick r:id="rId5"/>
              </a:rPr>
              <a:t>arXiv preprint arXiv:2006.11477, 2020(opens in a new window)</a:t>
            </a:r>
            <a:r>
              <a:rPr lang="en-US" altLang="zh-CN" dirty="0"/>
              <a:t>. </a:t>
            </a:r>
          </a:p>
          <a:p>
            <a:r>
              <a:rPr lang="en-US" altLang="zh-CN" dirty="0"/>
              <a:t>5Baevski, A., Hsu, W.N., </a:t>
            </a:r>
            <a:r>
              <a:rPr lang="en-US" altLang="zh-CN" dirty="0" err="1"/>
              <a:t>Conneau</a:t>
            </a:r>
            <a:r>
              <a:rPr lang="en-US" altLang="zh-CN" dirty="0"/>
              <a:t>, A., and </a:t>
            </a:r>
            <a:r>
              <a:rPr lang="en-US" altLang="zh-CN" dirty="0" err="1"/>
              <a:t>Auli</a:t>
            </a:r>
            <a:r>
              <a:rPr lang="en-US" altLang="zh-CN" dirty="0"/>
              <a:t>, M. </a:t>
            </a:r>
            <a:r>
              <a:rPr lang="en-US" altLang="zh-CN" dirty="0" err="1"/>
              <a:t>Unsu</a:t>
            </a:r>
            <a:r>
              <a:rPr lang="en-US" altLang="zh-CN" dirty="0"/>
              <a:t> </a:t>
            </a:r>
            <a:r>
              <a:rPr lang="en-US" altLang="zh-CN" dirty="0" err="1"/>
              <a:t>pervised</a:t>
            </a:r>
            <a:r>
              <a:rPr lang="en-US" altLang="zh-CN" dirty="0"/>
              <a:t> speech recognition. Advances in Neural Information Processing Systems, 34:27826–27839, 2021. </a:t>
            </a:r>
          </a:p>
          <a:p>
            <a:r>
              <a:rPr lang="en-US" altLang="zh-CN" dirty="0"/>
              <a:t>6Zhang, Y., Park, D. S., Han, W., Qin, J., Gulati, A., Shor, J., Jansen, A., Xu, Y., Huang, Y., Wang, S., et al. </a:t>
            </a:r>
            <a:r>
              <a:rPr lang="en-US" altLang="zh-CN" dirty="0" err="1"/>
              <a:t>BigSSL</a:t>
            </a:r>
            <a:r>
              <a:rPr lang="en-US" altLang="zh-CN" dirty="0"/>
              <a:t>: Exploring the frontier of large-scale semi-supervised learning for automatic speech recognition. </a:t>
            </a:r>
            <a:r>
              <a:rPr lang="en-US" altLang="zh-CN" dirty="0">
                <a:hlinkClick r:id="rId6"/>
              </a:rPr>
              <a:t>arXiv preprint arXiv:2109.13226, 2021(opens in a new window)</a:t>
            </a:r>
            <a:r>
              <a:rPr lang="en-US" altLang="zh-CN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11241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OpenAI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2024</a:t>
            </a:r>
            <a:r>
              <a:rPr lang="zh-CN" altLang="en-US" dirty="0"/>
              <a:t> 春季发布</a:t>
            </a: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3447A44-A893-E841-A1A7-B7E42C57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OpenAI</a:t>
            </a:r>
            <a:r>
              <a:rPr lang="zh-CN" altLang="en-US" dirty="0"/>
              <a:t> </a:t>
            </a:r>
            <a:r>
              <a:rPr lang="en-US" altLang="zh-CN" dirty="0"/>
              <a:t>GPT-4o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47BC955-E543-E846-8A1D-F8D052DE0C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859" y="2297772"/>
            <a:ext cx="4390334" cy="1219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5FCE47B-4763-5340-8DEA-FE29AC02B1D0}"/>
              </a:ext>
            </a:extLst>
          </p:cNvPr>
          <p:cNvSpPr/>
          <p:nvPr/>
        </p:nvSpPr>
        <p:spPr>
          <a:xfrm>
            <a:off x="8135522" y="668343"/>
            <a:ext cx="34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latin typeface="Gill Sans MT" panose="020B0502020104020203" pitchFamily="34" charset="0"/>
              </a:rPr>
              <a:t>https://openai.com/index/hello-gpt-4o/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539998-4B72-0B42-9496-8FE2D485D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711" y="1257694"/>
            <a:ext cx="4390334" cy="49949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232F948-B61F-2B41-89B7-2403BE32FC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0320" y="1257693"/>
            <a:ext cx="6873732" cy="4994911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9290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D0D5C-5C63-BA44-B73B-6F56742C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发布内容介绍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46FA20-446A-7A47-85DF-42F8944F9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713" y="1203610"/>
            <a:ext cx="8327571" cy="5095976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648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710F8C-7803-FA4E-A95C-32A000F6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GPT-4o contributions</a:t>
            </a:r>
            <a:r>
              <a:rPr lang="zh-CN" altLang="en-US" dirty="0"/>
              <a:t> 看组织贡献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FDA550C-D561-4249-86DE-95FEC6F81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3125" y="1202517"/>
            <a:ext cx="5346241" cy="5178892"/>
          </a:xfrm>
          <a:ln w="571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800" dirty="0"/>
              <a:t>Pre-training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Post-training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Architecture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Optimization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Long-context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Pre-training Data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Tokenizer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Human data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Eval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Data flywheel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Inference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…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ADE05A28-A98A-2141-AFD8-EFEFE473AC62}"/>
              </a:ext>
            </a:extLst>
          </p:cNvPr>
          <p:cNvSpPr txBox="1">
            <a:spLocks/>
          </p:cNvSpPr>
          <p:nvPr/>
        </p:nvSpPr>
        <p:spPr>
          <a:xfrm>
            <a:off x="6230357" y="1202517"/>
            <a:ext cx="5346241" cy="5178892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800" dirty="0"/>
              <a:t>Multimodal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Post-Training Multimodal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Audio Pre-Training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Audio Post-Training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Visual perception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Visual generation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Data acquisition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Data infrastructure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Human data lead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Encoders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Decoders leads</a:t>
            </a:r>
          </a:p>
          <a:p>
            <a:pPr>
              <a:lnSpc>
                <a:spcPct val="100000"/>
              </a:lnSpc>
            </a:pPr>
            <a:r>
              <a:rPr lang="en-US" altLang="zh-CN" sz="1800" dirty="0"/>
              <a:t>…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90B459-9690-3C43-9C82-CE3D5B98C5A8}"/>
              </a:ext>
            </a:extLst>
          </p:cNvPr>
          <p:cNvSpPr/>
          <p:nvPr/>
        </p:nvSpPr>
        <p:spPr>
          <a:xfrm>
            <a:off x="1557246" y="5764512"/>
            <a:ext cx="34579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Language</a:t>
            </a:r>
            <a:r>
              <a:rPr lang="zh-CN" altLang="en-US" sz="24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Large</a:t>
            </a:r>
            <a:r>
              <a:rPr lang="zh-CN" altLang="en-US" sz="24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AD9BD4-369A-C148-BFB6-C9F0DB0BC70F}"/>
              </a:ext>
            </a:extLst>
          </p:cNvPr>
          <p:cNvSpPr/>
          <p:nvPr/>
        </p:nvSpPr>
        <p:spPr>
          <a:xfrm>
            <a:off x="7075092" y="5751580"/>
            <a:ext cx="3656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00"/>
              </a:spcAft>
            </a:pPr>
            <a:r>
              <a:rPr lang="en-US" altLang="zh-CN" sz="24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Multimodal</a:t>
            </a:r>
            <a:r>
              <a:rPr lang="zh-CN" altLang="en-US" sz="24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Large</a:t>
            </a:r>
            <a:r>
              <a:rPr lang="zh-CN" altLang="en-US" sz="24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4587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809D35-9CFD-2E46-8EEA-BDC526C5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GPT-4o contributions</a:t>
            </a:r>
            <a:r>
              <a:rPr lang="zh-CN" altLang="en-US" dirty="0"/>
              <a:t> 看组织贡献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F7F72D0-5642-FE4A-A7CF-336A852F6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34046"/>
            <a:ext cx="10963473" cy="1162313"/>
          </a:xfrm>
        </p:spPr>
        <p:txBody>
          <a:bodyPr/>
          <a:lstStyle/>
          <a:p>
            <a:r>
              <a:rPr lang="zh-CN" altLang="en-US" b="1" dirty="0"/>
              <a:t>核心组织：</a:t>
            </a:r>
            <a:r>
              <a:rPr lang="zh-CN" altLang="en-US" dirty="0"/>
              <a:t>语言大模型</a:t>
            </a:r>
            <a:r>
              <a:rPr lang="en-US" altLang="zh-CN" dirty="0"/>
              <a:t>LLM</a:t>
            </a:r>
            <a:r>
              <a:rPr lang="zh-CN" altLang="en-US" dirty="0"/>
              <a:t> 项目 </a:t>
            </a:r>
            <a:r>
              <a:rPr lang="en-US" altLang="zh-CN" dirty="0"/>
              <a:t>+</a:t>
            </a:r>
            <a:r>
              <a:rPr lang="zh-CN" altLang="en-US" dirty="0"/>
              <a:t> 多模态大模型</a:t>
            </a:r>
            <a:r>
              <a:rPr lang="en-US" altLang="zh-CN" dirty="0"/>
              <a:t>MLM</a:t>
            </a:r>
            <a:r>
              <a:rPr lang="zh-CN" altLang="en-US" dirty="0"/>
              <a:t>项目 </a:t>
            </a:r>
            <a:r>
              <a:rPr lang="en-US" altLang="zh-CN" dirty="0"/>
              <a:t>+</a:t>
            </a:r>
            <a:r>
              <a:rPr lang="zh-CN" altLang="en-US" dirty="0"/>
              <a:t> 平台项目 </a:t>
            </a:r>
            <a:r>
              <a:rPr lang="en-US" altLang="zh-CN" dirty="0"/>
              <a:t>+</a:t>
            </a:r>
            <a:r>
              <a:rPr lang="zh-CN" altLang="en-US" dirty="0"/>
              <a:t> 启动和部署项目；</a:t>
            </a:r>
            <a:endParaRPr lang="en-US" altLang="zh-CN" dirty="0"/>
          </a:p>
          <a:p>
            <a:r>
              <a:rPr lang="zh-CN" altLang="en-US" b="1" dirty="0"/>
              <a:t>组成：</a:t>
            </a:r>
            <a:r>
              <a:rPr lang="en-US" altLang="zh-CN" dirty="0"/>
              <a:t>13</a:t>
            </a:r>
            <a:r>
              <a:rPr lang="zh-CN" altLang="en-US" dirty="0"/>
              <a:t>个小组，产品相关人 </a:t>
            </a:r>
            <a:r>
              <a:rPr lang="en-US" altLang="zh-CN" dirty="0"/>
              <a:t>400+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4FE89645-1604-7249-A719-48AD6E93502F}"/>
              </a:ext>
            </a:extLst>
          </p:cNvPr>
          <p:cNvSpPr txBox="1">
            <a:spLocks/>
          </p:cNvSpPr>
          <p:nvPr/>
        </p:nvSpPr>
        <p:spPr>
          <a:xfrm>
            <a:off x="623635" y="2619438"/>
            <a:ext cx="4841744" cy="163216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语言大模型</a:t>
            </a:r>
            <a:r>
              <a:rPr lang="en-US" altLang="zh-CN" b="1" dirty="0"/>
              <a:t>LLM</a:t>
            </a:r>
            <a:r>
              <a:rPr lang="en-US" b="1" dirty="0"/>
              <a:t> </a:t>
            </a:r>
            <a:r>
              <a:rPr lang="zh-CN" altLang="en-US" b="1" dirty="0"/>
              <a:t>项目</a:t>
            </a:r>
            <a:r>
              <a:rPr lang="zh-CN" altLang="en-US" dirty="0"/>
              <a:t>：</a:t>
            </a:r>
          </a:p>
          <a:p>
            <a:pPr lvl="1"/>
            <a:r>
              <a:rPr lang="en-US" altLang="zh-CN" dirty="0"/>
              <a:t>16</a:t>
            </a:r>
            <a:r>
              <a:rPr lang="zh-CN" altLang="en-US" dirty="0"/>
              <a:t>个小组，</a:t>
            </a:r>
            <a:r>
              <a:rPr lang="en-US" altLang="zh-CN" dirty="0"/>
              <a:t>220</a:t>
            </a:r>
            <a:r>
              <a:rPr lang="zh-CN" altLang="en-US" dirty="0"/>
              <a:t>人</a:t>
            </a:r>
            <a:r>
              <a:rPr lang="en-US" altLang="zh-CN" dirty="0"/>
              <a:t>+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长文本、预训练、数据飞轮、</a:t>
            </a:r>
            <a:r>
              <a:rPr lang="en-US" altLang="zh-CN" dirty="0">
                <a:solidFill>
                  <a:srgbClr val="C00000"/>
                </a:solidFill>
              </a:rPr>
              <a:t>Tokenizer</a:t>
            </a:r>
            <a:r>
              <a:rPr lang="zh-CN" altLang="en-US" dirty="0">
                <a:solidFill>
                  <a:srgbClr val="C00000"/>
                </a:solidFill>
              </a:rPr>
              <a:t>；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F029F312-3AC6-2644-B9C6-980539BA640B}"/>
              </a:ext>
            </a:extLst>
          </p:cNvPr>
          <p:cNvSpPr txBox="1">
            <a:spLocks/>
          </p:cNvSpPr>
          <p:nvPr/>
        </p:nvSpPr>
        <p:spPr>
          <a:xfrm>
            <a:off x="6337739" y="2619438"/>
            <a:ext cx="5091048" cy="163216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106" lvl="1" indent="-239106">
              <a:buFont typeface="Arial" panose="020B0604020202020204" pitchFamily="34" charset="0"/>
              <a:buChar char="•"/>
            </a:pPr>
            <a:r>
              <a:rPr lang="zh-CN" altLang="en-US" sz="2000" b="1" dirty="0"/>
              <a:t>多模态大模型</a:t>
            </a:r>
            <a:r>
              <a:rPr lang="en-US" altLang="zh-CN" sz="2000" b="1" dirty="0"/>
              <a:t>MLM</a:t>
            </a:r>
            <a:r>
              <a:rPr lang="zh-CN" altLang="en-US" sz="2000" b="1" dirty="0"/>
              <a:t>项目：</a:t>
            </a:r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20</a:t>
            </a:r>
            <a:r>
              <a:rPr lang="zh-CN" altLang="en-US" sz="1800" dirty="0"/>
              <a:t>个小组，</a:t>
            </a:r>
            <a:r>
              <a:rPr lang="en-US" altLang="zh-CN" sz="1800" dirty="0"/>
              <a:t>106</a:t>
            </a:r>
            <a:r>
              <a:rPr lang="zh-CN" altLang="en-US" sz="1800" dirty="0"/>
              <a:t>人</a:t>
            </a:r>
            <a:r>
              <a:rPr lang="en-US" altLang="zh-CN" sz="1800" dirty="0"/>
              <a:t>+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596706" lvl="2" indent="-239106">
              <a:buFont typeface="Arial" pitchFamily="34" charset="0"/>
              <a:buChar char="•"/>
            </a:pPr>
            <a:r>
              <a:rPr lang="zh-CN" altLang="en-US" sz="1800" dirty="0">
                <a:solidFill>
                  <a:srgbClr val="C00000"/>
                </a:solidFill>
              </a:rPr>
              <a:t>语音预训练、视觉感知与生成、编解码；</a:t>
            </a: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75CE3987-0C7F-B143-9288-6B08AD4363EF}"/>
              </a:ext>
            </a:extLst>
          </p:cNvPr>
          <p:cNvSpPr txBox="1">
            <a:spLocks/>
          </p:cNvSpPr>
          <p:nvPr/>
        </p:nvSpPr>
        <p:spPr>
          <a:xfrm>
            <a:off x="623635" y="4632004"/>
            <a:ext cx="4841744" cy="163216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平台项目：</a:t>
            </a:r>
          </a:p>
          <a:p>
            <a:pPr lvl="1"/>
            <a:r>
              <a:rPr lang="en-US" altLang="zh-CN" dirty="0"/>
              <a:t>11</a:t>
            </a:r>
            <a:r>
              <a:rPr lang="zh-CN" altLang="en-US" dirty="0"/>
              <a:t>个小组，</a:t>
            </a:r>
            <a:r>
              <a:rPr lang="en-US" altLang="zh-CN" dirty="0"/>
              <a:t>58</a:t>
            </a:r>
            <a:r>
              <a:rPr lang="zh-CN" altLang="en-US" dirty="0"/>
              <a:t>人</a:t>
            </a:r>
            <a:r>
              <a:rPr lang="en-US" altLang="zh-CN" dirty="0"/>
              <a:t>+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集群管理、模型发布、数据工程；</a:t>
            </a: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F0ACCDF7-668F-FF47-BA9A-081B62663F32}"/>
              </a:ext>
            </a:extLst>
          </p:cNvPr>
          <p:cNvSpPr txBox="1">
            <a:spLocks/>
          </p:cNvSpPr>
          <p:nvPr/>
        </p:nvSpPr>
        <p:spPr>
          <a:xfrm>
            <a:off x="6337738" y="4632004"/>
            <a:ext cx="5091047" cy="163216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106" lvl="2" indent="-239106">
              <a:buFont typeface="Arial" pitchFamily="34" charset="0"/>
              <a:buChar char="•"/>
            </a:pPr>
            <a:r>
              <a:rPr lang="zh-CN" altLang="en-US" sz="2000" b="1" dirty="0"/>
              <a:t>模型启动与部署：</a:t>
            </a:r>
          </a:p>
          <a:p>
            <a:pPr marL="596706" lvl="2" indent="-239106">
              <a:buFont typeface="Arial" pitchFamily="34" charset="0"/>
              <a:buChar char="•"/>
            </a:pPr>
            <a:r>
              <a:rPr lang="en-US" altLang="zh-CN" sz="1800" dirty="0"/>
              <a:t>25</a:t>
            </a:r>
            <a:r>
              <a:rPr lang="zh-CN" altLang="en-US" sz="1800" dirty="0"/>
              <a:t>人</a:t>
            </a:r>
            <a:r>
              <a:rPr lang="en-US" altLang="zh-CN" sz="1800" dirty="0"/>
              <a:t>+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 marL="596706" lvl="2" indent="-239106">
              <a:buFont typeface="Arial" pitchFamily="34" charset="0"/>
              <a:buChar char="•"/>
            </a:pPr>
            <a:r>
              <a:rPr lang="zh-CN" altLang="en-US" sz="1800" dirty="0">
                <a:solidFill>
                  <a:srgbClr val="C00000"/>
                </a:solidFill>
              </a:rPr>
              <a:t>安全隐私、上线推理、部署；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200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40728</TotalTime>
  <Words>2039</Words>
  <Application>Microsoft Macintosh PowerPoint</Application>
  <PresentationFormat>自定义</PresentationFormat>
  <Paragraphs>188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47</vt:i4>
      </vt:variant>
    </vt:vector>
  </HeadingPairs>
  <TitlesOfParts>
    <vt:vector size="63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PowerPoint 演示文稿</vt:lpstr>
      <vt:lpstr>PowerPoint 演示文稿</vt:lpstr>
      <vt:lpstr>PowerPoint 演示文稿</vt:lpstr>
      <vt:lpstr>OpenAI GPT-4o</vt:lpstr>
      <vt:lpstr>发布内容介绍</vt:lpstr>
      <vt:lpstr>GPT-4o contributions 看组织贡献</vt:lpstr>
      <vt:lpstr>GPT-4o contributions 看组织贡献</vt:lpstr>
      <vt:lpstr>相关项目</vt:lpstr>
      <vt:lpstr>PowerPoint 演示文稿</vt:lpstr>
      <vt:lpstr>Whisper v3</vt:lpstr>
      <vt:lpstr>Whisper v3</vt:lpstr>
      <vt:lpstr>Whisper 作用</vt:lpstr>
      <vt:lpstr>Whisper 原理</vt:lpstr>
      <vt:lpstr>Whisper 原理</vt:lpstr>
      <vt:lpstr>Whisper 原理</vt:lpstr>
      <vt:lpstr>Whisper 原理</vt:lpstr>
      <vt:lpstr>Whisper 作用</vt:lpstr>
      <vt:lpstr>SORA 文生视频出现</vt:lpstr>
      <vt:lpstr>SORA 模型结构</vt:lpstr>
      <vt:lpstr>SORA 模型结构</vt:lpstr>
      <vt:lpstr>SORA 深度剖析</vt:lpstr>
      <vt:lpstr>GPT 3 模型结构</vt:lpstr>
      <vt:lpstr>GPT 4 参数量增加</vt:lpstr>
      <vt:lpstr>GPT 4 模型结构猜测</vt:lpstr>
      <vt:lpstr>AI 对话、AI 助手</vt:lpstr>
      <vt:lpstr>PowerPoint 演示文稿</vt:lpstr>
      <vt:lpstr>PowerPoint 演示文稿</vt:lpstr>
      <vt:lpstr>思维导图</vt:lpstr>
      <vt:lpstr>GPT-4o 原理解读</vt:lpstr>
      <vt:lpstr>GPT-4o 原理解读：Data Engineering</vt:lpstr>
      <vt:lpstr>数据工程</vt:lpstr>
      <vt:lpstr>GPT-4o 原理解读：Super Aligning</vt:lpstr>
      <vt:lpstr>GPT-4o 原理解读：Transformer Decoder</vt:lpstr>
      <vt:lpstr>GPT-4o 原理解读：Outputs</vt:lpstr>
      <vt:lpstr>GPT-4o 原理解读：Data flywheel</vt:lpstr>
      <vt:lpstr>技术总结</vt:lpstr>
      <vt:lpstr>PowerPoint 演示文稿</vt:lpstr>
      <vt:lpstr>大模型发展趋势与思考</vt:lpstr>
      <vt:lpstr>对大模型本身的思考</vt:lpstr>
      <vt:lpstr>对大模型本身的思考</vt:lpstr>
      <vt:lpstr>对百模大战产商思考</vt:lpstr>
      <vt:lpstr>对计算产业的思考</vt:lpstr>
      <vt:lpstr>PowerPoint 演示文稿</vt:lpstr>
      <vt:lpstr>参考文献 Reference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11334</cp:revision>
  <cp:lastPrinted>2023-09-08T09:14:01Z</cp:lastPrinted>
  <dcterms:created xsi:type="dcterms:W3CDTF">2020-08-28T08:44:19Z</dcterms:created>
  <dcterms:modified xsi:type="dcterms:W3CDTF">2024-05-16T17:19:25Z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